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9" r:id="rId1"/>
  </p:sldMasterIdLst>
  <p:sldIdLst>
    <p:sldId id="256" r:id="rId2"/>
    <p:sldId id="258" r:id="rId3"/>
    <p:sldId id="257" r:id="rId4"/>
    <p:sldId id="266" r:id="rId5"/>
    <p:sldId id="264" r:id="rId6"/>
    <p:sldId id="265" r:id="rId7"/>
    <p:sldId id="263" r:id="rId8"/>
    <p:sldId id="259" r:id="rId9"/>
    <p:sldId id="260" r:id="rId10"/>
    <p:sldId id="261"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6/7/2022</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437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7082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45410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8787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32878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96051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12265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1256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045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659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8686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033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00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16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3941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660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7568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6/7/2022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2749224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jpe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hyperlink" Target="mailto:info@securenurture.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11531E0E-8418-C254-7973-DB9EAD367C45}"/>
              </a:ext>
            </a:extLst>
          </p:cNvPr>
          <p:cNvSpPr txBox="1"/>
          <p:nvPr/>
        </p:nvSpPr>
        <p:spPr>
          <a:xfrm>
            <a:off x="2638139" y="3055513"/>
            <a:ext cx="6915721" cy="369332"/>
          </a:xfrm>
          <a:prstGeom prst="rect">
            <a:avLst/>
          </a:prstGeom>
          <a:noFill/>
        </p:spPr>
        <p:txBody>
          <a:bodyPr wrap="square">
            <a:spAutoFit/>
          </a:bodyPr>
          <a:lstStyle/>
          <a:p>
            <a:r>
              <a:rPr lang="en-US" sz="1800" b="1" i="1" dirty="0">
                <a:effectLst>
                  <a:glow rad="139700">
                    <a:schemeClr val="accent4">
                      <a:satMod val="175000"/>
                      <a:alpha val="40000"/>
                    </a:schemeClr>
                  </a:glow>
                </a:effectLst>
                <a:latin typeface="Calibri" panose="020F0502020204030204" pitchFamily="34" charset="0"/>
                <a:ea typeface="Open Sans" pitchFamily="34" charset="0"/>
                <a:cs typeface="Arial" panose="020B0604020202020204" pitchFamily="34" charset="0"/>
              </a:rPr>
              <a:t>Providing </a:t>
            </a:r>
            <a:r>
              <a:rPr lang="en-US" sz="1800" b="1" i="1" dirty="0" smtClean="0">
                <a:effectLst>
                  <a:glow rad="139700">
                    <a:schemeClr val="accent4">
                      <a:satMod val="175000"/>
                      <a:alpha val="40000"/>
                    </a:schemeClr>
                  </a:glow>
                </a:effectLst>
                <a:latin typeface="Calibri" panose="020F0502020204030204" pitchFamily="34" charset="0"/>
                <a:ea typeface="Open Sans" pitchFamily="34" charset="0"/>
                <a:cs typeface="Arial" panose="020B0604020202020204" pitchFamily="34" charset="0"/>
              </a:rPr>
              <a:t>value-driven IT </a:t>
            </a:r>
            <a:r>
              <a:rPr lang="en-US" sz="1800" b="1" i="1" dirty="0">
                <a:effectLst>
                  <a:glow rad="139700">
                    <a:schemeClr val="accent4">
                      <a:satMod val="175000"/>
                      <a:alpha val="40000"/>
                    </a:schemeClr>
                  </a:glow>
                </a:effectLst>
                <a:latin typeface="Calibri" panose="020F0502020204030204" pitchFamily="34" charset="0"/>
                <a:ea typeface="Open Sans" pitchFamily="34" charset="0"/>
                <a:cs typeface="Arial" panose="020B0604020202020204" pitchFamily="34" charset="0"/>
              </a:rPr>
              <a:t>solutions across global industries &amp; domains</a:t>
            </a:r>
          </a:p>
        </p:txBody>
      </p:sp>
      <p:sp>
        <p:nvSpPr>
          <p:cNvPr id="7" name="Rectangle 6">
            <a:extLst>
              <a:ext uri="{FF2B5EF4-FFF2-40B4-BE49-F238E27FC236}">
                <a16:creationId xmlns="" xmlns:a16="http://schemas.microsoft.com/office/drawing/2014/main" id="{DBC6F4E3-A6FB-856E-E487-45BADDD78061}"/>
              </a:ext>
            </a:extLst>
          </p:cNvPr>
          <p:cNvSpPr/>
          <p:nvPr/>
        </p:nvSpPr>
        <p:spPr>
          <a:xfrm>
            <a:off x="0" y="6467061"/>
            <a:ext cx="12192000" cy="390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800" dirty="0"/>
              <a:t>Secure Nurture Pvt. Ltd.</a:t>
            </a:r>
          </a:p>
        </p:txBody>
      </p:sp>
      <p:sp>
        <p:nvSpPr>
          <p:cNvPr id="2" name="Rectangle 1"/>
          <p:cNvSpPr/>
          <p:nvPr/>
        </p:nvSpPr>
        <p:spPr>
          <a:xfrm>
            <a:off x="2064906" y="1859751"/>
            <a:ext cx="7598555"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101600">
                    <a:schemeClr val="accent6">
                      <a:satMod val="175000"/>
                      <a:alpha val="40000"/>
                    </a:schemeClr>
                  </a:glow>
                </a:effectLst>
              </a:rPr>
              <a:t>Secure Nurture Pvt. Ltd.</a:t>
            </a:r>
            <a:endParaRPr lang="en-US" sz="5400" b="1" cap="none" spc="50" dirty="0">
              <a:ln w="9525" cmpd="sng">
                <a:solidFill>
                  <a:schemeClr val="accent1"/>
                </a:solidFill>
                <a:prstDash val="solid"/>
              </a:ln>
              <a:solidFill>
                <a:srgbClr val="70AD47">
                  <a:tint val="1000"/>
                </a:srgbClr>
              </a:solidFill>
              <a:effectLst>
                <a:glow rad="101600">
                  <a:schemeClr val="accent6">
                    <a:satMod val="175000"/>
                    <a:alpha val="40000"/>
                  </a:schemeClr>
                </a:glow>
              </a:effectLst>
            </a:endParaRPr>
          </a:p>
        </p:txBody>
      </p:sp>
      <p:pic>
        <p:nvPicPr>
          <p:cNvPr id="4" name="Picture 3"/>
          <p:cNvPicPr>
            <a:picLocks noChangeAspect="1"/>
          </p:cNvPicPr>
          <p:nvPr/>
        </p:nvPicPr>
        <p:blipFill>
          <a:blip r:embed="rId2"/>
          <a:stretch>
            <a:fillRect/>
          </a:stretch>
        </p:blipFill>
        <p:spPr>
          <a:xfrm>
            <a:off x="11462197" y="-25756"/>
            <a:ext cx="729803" cy="774526"/>
          </a:xfrm>
          <a:prstGeom prst="rect">
            <a:avLst/>
          </a:prstGeom>
        </p:spPr>
      </p:pic>
    </p:spTree>
    <p:extLst>
      <p:ext uri="{BB962C8B-B14F-4D97-AF65-F5344CB8AC3E}">
        <p14:creationId xmlns:p14="http://schemas.microsoft.com/office/powerpoint/2010/main" val="878089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9939" y="2945020"/>
            <a:ext cx="32766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1220" y="2828129"/>
            <a:ext cx="1295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3001" y="3909742"/>
            <a:ext cx="28860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25976" y="1079411"/>
            <a:ext cx="1160318" cy="101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7564" y="1314786"/>
            <a:ext cx="17351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77718" y="4018755"/>
            <a:ext cx="10763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936066" y="919840"/>
            <a:ext cx="968244" cy="117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83001" y="5210797"/>
            <a:ext cx="15906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122220" y="2906711"/>
            <a:ext cx="20764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351457" y="3694906"/>
            <a:ext cx="18573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987244" y="1517735"/>
            <a:ext cx="16383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50666" y="3787116"/>
            <a:ext cx="12192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652142" y="5394461"/>
            <a:ext cx="30003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Image result for spectranet">
            <a:extLst>
              <a:ext uri="{FF2B5EF4-FFF2-40B4-BE49-F238E27FC236}">
                <a16:creationId xmlns="" xmlns:a16="http://schemas.microsoft.com/office/drawing/2014/main" id="{8BBA87FE-508C-493E-B535-0C321F5AF18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52517" y="2810981"/>
            <a:ext cx="1752344" cy="601454"/>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2">
            <a:extLst>
              <a:ext uri="{FF2B5EF4-FFF2-40B4-BE49-F238E27FC236}">
                <a16:creationId xmlns="" xmlns:a16="http://schemas.microsoft.com/office/drawing/2014/main" id="{0A77FD73-AE2F-44BD-A962-DB17CC539D97}"/>
              </a:ext>
            </a:extLst>
          </p:cNvPr>
          <p:cNvSpPr txBox="1">
            <a:spLocks/>
          </p:cNvSpPr>
          <p:nvPr/>
        </p:nvSpPr>
        <p:spPr>
          <a:xfrm>
            <a:off x="1677718" y="54607"/>
            <a:ext cx="10084331" cy="7174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ea typeface="+mn-ea"/>
                <a:cs typeface="+mn-cs"/>
              </a:rPr>
              <a:t>Our Clientele: </a:t>
            </a:r>
          </a:p>
        </p:txBody>
      </p:sp>
      <p:sp>
        <p:nvSpPr>
          <p:cNvPr id="20" name="Rectangle 19">
            <a:extLst>
              <a:ext uri="{FF2B5EF4-FFF2-40B4-BE49-F238E27FC236}">
                <a16:creationId xmlns="" xmlns:a16="http://schemas.microsoft.com/office/drawing/2014/main" id="{BB00C5F5-4EF4-CCBE-B187-AC823A061270}"/>
              </a:ext>
            </a:extLst>
          </p:cNvPr>
          <p:cNvSpPr/>
          <p:nvPr/>
        </p:nvSpPr>
        <p:spPr>
          <a:xfrm>
            <a:off x="0" y="6467061"/>
            <a:ext cx="12192000" cy="390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800" dirty="0"/>
              <a:t>Secure Nurture Pvt. Ltd.</a:t>
            </a:r>
          </a:p>
        </p:txBody>
      </p:sp>
      <p:pic>
        <p:nvPicPr>
          <p:cNvPr id="21" name="Picture 20"/>
          <p:cNvPicPr>
            <a:picLocks noChangeAspect="1"/>
          </p:cNvPicPr>
          <p:nvPr/>
        </p:nvPicPr>
        <p:blipFill>
          <a:blip r:embed="rId16"/>
          <a:stretch>
            <a:fillRect/>
          </a:stretch>
        </p:blipFill>
        <p:spPr>
          <a:xfrm>
            <a:off x="11462197" y="-25756"/>
            <a:ext cx="729803" cy="774526"/>
          </a:xfrm>
          <a:prstGeom prst="rect">
            <a:avLst/>
          </a:prstGeom>
        </p:spPr>
      </p:pic>
    </p:spTree>
    <p:extLst>
      <p:ext uri="{BB962C8B-B14F-4D97-AF65-F5344CB8AC3E}">
        <p14:creationId xmlns:p14="http://schemas.microsoft.com/office/powerpoint/2010/main" val="1301644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118095CB-6B06-A30A-2789-A85B8A901E7D}"/>
              </a:ext>
            </a:extLst>
          </p:cNvPr>
          <p:cNvSpPr txBox="1"/>
          <p:nvPr/>
        </p:nvSpPr>
        <p:spPr>
          <a:xfrm>
            <a:off x="3686628" y="1854769"/>
            <a:ext cx="4818743" cy="1015663"/>
          </a:xfrm>
          <a:prstGeom prst="rect">
            <a:avLst/>
          </a:prstGeom>
          <a:noFill/>
        </p:spPr>
        <p:txBody>
          <a:bodyPr wrap="square" rtlCol="0" anchor="ctr">
            <a:spAutoFit/>
          </a:bodyPr>
          <a:lstStyle/>
          <a:p>
            <a:pPr algn="ctr"/>
            <a:r>
              <a:rPr lang="en-US" sz="6000" dirty="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Let’s Team Up!</a:t>
            </a:r>
          </a:p>
        </p:txBody>
      </p:sp>
      <p:sp>
        <p:nvSpPr>
          <p:cNvPr id="7" name="TextBox 6">
            <a:extLst>
              <a:ext uri="{FF2B5EF4-FFF2-40B4-BE49-F238E27FC236}">
                <a16:creationId xmlns="" xmlns:a16="http://schemas.microsoft.com/office/drawing/2014/main" id="{A600B6DF-3894-F3CB-A5BC-4C8E816D38C0}"/>
              </a:ext>
            </a:extLst>
          </p:cNvPr>
          <p:cNvSpPr txBox="1"/>
          <p:nvPr/>
        </p:nvSpPr>
        <p:spPr>
          <a:xfrm>
            <a:off x="3686628" y="3069632"/>
            <a:ext cx="4818743" cy="846386"/>
          </a:xfrm>
          <a:prstGeom prst="rect">
            <a:avLst/>
          </a:prstGeom>
          <a:noFill/>
        </p:spPr>
        <p:txBody>
          <a:bodyPr wrap="square" rtlCol="0" anchor="ctr">
            <a:spAutoFit/>
          </a:bodyPr>
          <a:lstStyle/>
          <a:p>
            <a:pPr algn="ctr"/>
            <a:r>
              <a:rPr lang="en-US" sz="4900" dirty="0">
                <a:solidFill>
                  <a:schemeClr val="tx1">
                    <a:lumMod val="65000"/>
                    <a:lumOff val="35000"/>
                  </a:schemeClr>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How can we help?</a:t>
            </a:r>
          </a:p>
        </p:txBody>
      </p:sp>
      <p:sp>
        <p:nvSpPr>
          <p:cNvPr id="8" name="Rectangle 7">
            <a:extLst>
              <a:ext uri="{FF2B5EF4-FFF2-40B4-BE49-F238E27FC236}">
                <a16:creationId xmlns="" xmlns:a16="http://schemas.microsoft.com/office/drawing/2014/main" id="{D78EC7A3-29B4-4B78-547B-9B3A00AC93D5}"/>
              </a:ext>
            </a:extLst>
          </p:cNvPr>
          <p:cNvSpPr/>
          <p:nvPr/>
        </p:nvSpPr>
        <p:spPr>
          <a:xfrm>
            <a:off x="0" y="6467061"/>
            <a:ext cx="12192000" cy="390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800" dirty="0"/>
              <a:t>Secure Nurture Pvt. Ltd.</a:t>
            </a:r>
          </a:p>
        </p:txBody>
      </p:sp>
      <p:pic>
        <p:nvPicPr>
          <p:cNvPr id="9" name="Picture 8"/>
          <p:cNvPicPr>
            <a:picLocks noChangeAspect="1"/>
          </p:cNvPicPr>
          <p:nvPr/>
        </p:nvPicPr>
        <p:blipFill>
          <a:blip r:embed="rId2"/>
          <a:stretch>
            <a:fillRect/>
          </a:stretch>
        </p:blipFill>
        <p:spPr>
          <a:xfrm>
            <a:off x="11462197" y="-25756"/>
            <a:ext cx="729803" cy="774526"/>
          </a:xfrm>
          <a:prstGeom prst="rect">
            <a:avLst/>
          </a:prstGeom>
        </p:spPr>
      </p:pic>
      <p:sp>
        <p:nvSpPr>
          <p:cNvPr id="2" name="TextBox 1"/>
          <p:cNvSpPr txBox="1"/>
          <p:nvPr/>
        </p:nvSpPr>
        <p:spPr>
          <a:xfrm>
            <a:off x="9594762" y="5925123"/>
            <a:ext cx="2597238" cy="369332"/>
          </a:xfrm>
          <a:prstGeom prst="rect">
            <a:avLst/>
          </a:prstGeom>
          <a:noFill/>
        </p:spPr>
        <p:txBody>
          <a:bodyPr wrap="square" rtlCol="0">
            <a:spAutoFit/>
          </a:bodyPr>
          <a:lstStyle/>
          <a:p>
            <a:r>
              <a:rPr lang="en-US" i="1" dirty="0" smtClean="0">
                <a:solidFill>
                  <a:schemeClr val="bg2">
                    <a:lumMod val="75000"/>
                  </a:schemeClr>
                </a:solidFill>
                <a:hlinkClick r:id="rId3"/>
              </a:rPr>
              <a:t>info@securenurture.com</a:t>
            </a:r>
            <a:r>
              <a:rPr lang="en-US" dirty="0" smtClean="0"/>
              <a:t> </a:t>
            </a:r>
            <a:endParaRPr lang="en-US" dirty="0"/>
          </a:p>
        </p:txBody>
      </p:sp>
    </p:spTree>
    <p:extLst>
      <p:ext uri="{BB962C8B-B14F-4D97-AF65-F5344CB8AC3E}">
        <p14:creationId xmlns:p14="http://schemas.microsoft.com/office/powerpoint/2010/main" val="4009461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C28282D-621C-FD4D-B132-B27E2DE2BDF6}"/>
              </a:ext>
            </a:extLst>
          </p:cNvPr>
          <p:cNvPicPr>
            <a:picLocks noChangeAspect="1"/>
          </p:cNvPicPr>
          <p:nvPr/>
        </p:nvPicPr>
        <p:blipFill>
          <a:blip r:embed="rId2" cstate="print">
            <a:duotone>
              <a:srgbClr val="8BC145">
                <a:shade val="45000"/>
                <a:satMod val="135000"/>
              </a:srgbClr>
              <a:prstClr val="white"/>
            </a:duotone>
            <a:extLst>
              <a:ext uri="{28A0092B-C50C-407E-A947-70E740481C1C}">
                <a14:useLocalDpi xmlns:a14="http://schemas.microsoft.com/office/drawing/2010/main"/>
              </a:ext>
            </a:extLst>
          </a:blip>
          <a:stretch>
            <a:fillRect/>
          </a:stretch>
        </p:blipFill>
        <p:spPr>
          <a:xfrm>
            <a:off x="0" y="1"/>
            <a:ext cx="1607634" cy="2684206"/>
          </a:xfrm>
          <a:prstGeom prst="rect">
            <a:avLst/>
          </a:prstGeom>
        </p:spPr>
      </p:pic>
      <p:pic>
        <p:nvPicPr>
          <p:cNvPr id="5" name="Picture 4">
            <a:extLst>
              <a:ext uri="{FF2B5EF4-FFF2-40B4-BE49-F238E27FC236}">
                <a16:creationId xmlns="" xmlns:a16="http://schemas.microsoft.com/office/drawing/2014/main" id="{978B7834-D86B-2545-A2D5-9A124214AF45}"/>
              </a:ext>
            </a:extLst>
          </p:cNvPr>
          <p:cNvPicPr>
            <a:picLocks noChangeAspect="1"/>
          </p:cNvPicPr>
          <p:nvPr/>
        </p:nvPicPr>
        <p:blipFill>
          <a:blip r:embed="rId3" cstate="print">
            <a:duotone>
              <a:prstClr val="black"/>
              <a:srgbClr val="F19D19">
                <a:tint val="45000"/>
                <a:satMod val="400000"/>
              </a:srgb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622213" y="-1"/>
            <a:ext cx="2172106" cy="2684207"/>
          </a:xfrm>
          <a:prstGeom prst="rect">
            <a:avLst/>
          </a:prstGeom>
        </p:spPr>
      </p:pic>
      <p:pic>
        <p:nvPicPr>
          <p:cNvPr id="6" name="Picture 5">
            <a:extLst>
              <a:ext uri="{FF2B5EF4-FFF2-40B4-BE49-F238E27FC236}">
                <a16:creationId xmlns="" xmlns:a16="http://schemas.microsoft.com/office/drawing/2014/main" id="{774AEC6B-350D-E348-B55F-7FF0FAB44ED7}"/>
              </a:ext>
            </a:extLst>
          </p:cNvPr>
          <p:cNvPicPr>
            <a:picLocks noChangeAspect="1"/>
          </p:cNvPicPr>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a:ext>
            </a:extLst>
          </a:blip>
          <a:srcRect b="16746"/>
          <a:stretch/>
        </p:blipFill>
        <p:spPr>
          <a:xfrm>
            <a:off x="-23791" y="4511546"/>
            <a:ext cx="3818110" cy="2346453"/>
          </a:xfrm>
          <a:prstGeom prst="rect">
            <a:avLst/>
          </a:prstGeom>
        </p:spPr>
      </p:pic>
      <p:pic>
        <p:nvPicPr>
          <p:cNvPr id="7" name="Picture 6">
            <a:extLst>
              <a:ext uri="{FF2B5EF4-FFF2-40B4-BE49-F238E27FC236}">
                <a16:creationId xmlns="" xmlns:a16="http://schemas.microsoft.com/office/drawing/2014/main" id="{51139FCA-0E35-6D4F-BD24-E5D883A68702}"/>
              </a:ext>
            </a:extLst>
          </p:cNvPr>
          <p:cNvPicPr>
            <a:picLocks noChangeAspect="1"/>
          </p:cNvPicPr>
          <p:nvPr/>
        </p:nvPicPr>
        <p:blipFill rotWithShape="1">
          <a:blip r:embed="rId6" cstate="print">
            <a:duotone>
              <a:srgbClr val="1D6FA9">
                <a:shade val="45000"/>
                <a:satMod val="135000"/>
              </a:srgbClr>
              <a:prstClr val="white"/>
            </a:duotone>
            <a:extLst>
              <a:ext uri="{28A0092B-C50C-407E-A947-70E740481C1C}">
                <a14:useLocalDpi xmlns:a14="http://schemas.microsoft.com/office/drawing/2010/main"/>
              </a:ext>
            </a:extLst>
          </a:blip>
          <a:srcRect/>
          <a:stretch/>
        </p:blipFill>
        <p:spPr>
          <a:xfrm>
            <a:off x="-10885" y="2549679"/>
            <a:ext cx="3805204" cy="2516876"/>
          </a:xfrm>
          <a:prstGeom prst="rect">
            <a:avLst/>
          </a:prstGeom>
        </p:spPr>
      </p:pic>
      <p:pic>
        <p:nvPicPr>
          <p:cNvPr id="8" name="Content Placeholder 10">
            <a:extLst>
              <a:ext uri="{FF2B5EF4-FFF2-40B4-BE49-F238E27FC236}">
                <a16:creationId xmlns="" xmlns:a16="http://schemas.microsoft.com/office/drawing/2014/main" id="{090E0CDA-C800-7648-8A64-9AA511623C4E}"/>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3357313" y="2667000"/>
            <a:ext cx="6272711" cy="3124200"/>
          </a:xfrm>
        </p:spPr>
      </p:pic>
      <p:sp>
        <p:nvSpPr>
          <p:cNvPr id="9" name="TextBox 8">
            <a:extLst>
              <a:ext uri="{FF2B5EF4-FFF2-40B4-BE49-F238E27FC236}">
                <a16:creationId xmlns="" xmlns:a16="http://schemas.microsoft.com/office/drawing/2014/main" id="{1585ED2D-ADBE-3148-83BC-272D62B8BE08}"/>
              </a:ext>
            </a:extLst>
          </p:cNvPr>
          <p:cNvSpPr txBox="1"/>
          <p:nvPr/>
        </p:nvSpPr>
        <p:spPr>
          <a:xfrm>
            <a:off x="4685864" y="3488232"/>
            <a:ext cx="971841"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prstClr val="black"/>
                </a:solidFill>
                <a:effectLst/>
                <a:uLnTx/>
                <a:uFillTx/>
                <a:latin typeface="Century Gothic" panose="020B0502020202020204"/>
                <a:ea typeface="+mn-ea"/>
                <a:cs typeface="+mn-cs"/>
              </a:rPr>
              <a:t>USA- California</a:t>
            </a:r>
          </a:p>
        </p:txBody>
      </p:sp>
      <p:sp>
        <p:nvSpPr>
          <p:cNvPr id="10" name="TextBox 9">
            <a:extLst>
              <a:ext uri="{FF2B5EF4-FFF2-40B4-BE49-F238E27FC236}">
                <a16:creationId xmlns="" xmlns:a16="http://schemas.microsoft.com/office/drawing/2014/main" id="{DA03E7AC-F6DE-2D4A-90E0-5F38FAF78ED6}"/>
              </a:ext>
            </a:extLst>
          </p:cNvPr>
          <p:cNvSpPr txBox="1"/>
          <p:nvPr/>
        </p:nvSpPr>
        <p:spPr>
          <a:xfrm>
            <a:off x="7761791" y="3744576"/>
            <a:ext cx="852457" cy="43088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prstClr val="black"/>
                </a:solidFill>
                <a:effectLst/>
                <a:uLnTx/>
                <a:uFillTx/>
                <a:latin typeface="Century Gothic" panose="020B0502020202020204"/>
                <a:ea typeface="+mn-ea"/>
                <a:cs typeface="+mn-cs"/>
              </a:rPr>
              <a:t>INDIA - Gurgaon</a:t>
            </a:r>
          </a:p>
        </p:txBody>
      </p:sp>
      <p:sp>
        <p:nvSpPr>
          <p:cNvPr id="11" name="TextBox 10">
            <a:extLst>
              <a:ext uri="{FF2B5EF4-FFF2-40B4-BE49-F238E27FC236}">
                <a16:creationId xmlns="" xmlns:a16="http://schemas.microsoft.com/office/drawing/2014/main" id="{9F42C464-2C59-4845-9C2D-FA0583E449AE}"/>
              </a:ext>
            </a:extLst>
          </p:cNvPr>
          <p:cNvSpPr txBox="1"/>
          <p:nvPr/>
        </p:nvSpPr>
        <p:spPr>
          <a:xfrm>
            <a:off x="6483041" y="3320263"/>
            <a:ext cx="1213452" cy="27699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prstClr val="black"/>
                </a:solidFill>
                <a:effectLst/>
                <a:uLnTx/>
                <a:uFillTx/>
                <a:latin typeface="Century Gothic" panose="020B0502020202020204"/>
                <a:ea typeface="+mn-ea"/>
                <a:cs typeface="+mn-cs"/>
              </a:rPr>
              <a:t>UK- London</a:t>
            </a:r>
          </a:p>
        </p:txBody>
      </p:sp>
      <p:sp>
        <p:nvSpPr>
          <p:cNvPr id="12" name="Title 1">
            <a:extLst>
              <a:ext uri="{FF2B5EF4-FFF2-40B4-BE49-F238E27FC236}">
                <a16:creationId xmlns="" xmlns:a16="http://schemas.microsoft.com/office/drawing/2014/main" id="{FFD95AB7-5204-7146-AB9C-7D8784F6DFB6}"/>
              </a:ext>
            </a:extLst>
          </p:cNvPr>
          <p:cNvSpPr txBox="1">
            <a:spLocks/>
          </p:cNvSpPr>
          <p:nvPr/>
        </p:nvSpPr>
        <p:spPr>
          <a:xfrm>
            <a:off x="489634" y="582361"/>
            <a:ext cx="2931661" cy="1173296"/>
          </a:xfrm>
          <a:prstGeom prst="rect">
            <a:avLst/>
          </a:prstGeom>
        </p:spPr>
        <p:txBody>
          <a:bodyPr lIns="91436" tIns="45718" rIns="91436" bIns="45718">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750" rtl="0" eaLnBrk="1" fontAlgn="auto" latinLnBrk="0" hangingPunct="1">
              <a:lnSpc>
                <a:spcPct val="90000"/>
              </a:lnSpc>
              <a:spcBef>
                <a:spcPct val="0"/>
              </a:spcBef>
              <a:spcAft>
                <a:spcPts val="0"/>
              </a:spcAft>
              <a:buClrTx/>
              <a:buSzTx/>
              <a:buFontTx/>
              <a:buNone/>
              <a:tabLst/>
              <a:defRPr/>
            </a:pPr>
            <a:r>
              <a:rPr kumimoji="0" lang="en-IN" sz="4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charset="0"/>
                <a:cs typeface="Century Gothic" charset="0"/>
                <a:sym typeface="Arial"/>
              </a:rPr>
              <a:t>We </a:t>
            </a:r>
            <a:r>
              <a:rPr kumimoji="0" lang="en-IN" sz="4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charset="0"/>
                <a:cs typeface="Calibri"/>
                <a:sym typeface="Arial"/>
              </a:rPr>
              <a:t>are</a:t>
            </a:r>
            <a:r>
              <a:rPr kumimoji="0" lang="en-IN" sz="4400" b="1" i="0" u="none" strike="noStrike" kern="1200" cap="none" spc="0" normalizeH="0" baseline="0" noProof="0" dirty="0">
                <a:ln>
                  <a:noFill/>
                </a:ln>
                <a:solidFill>
                  <a:prstClr val="black"/>
                </a:solidFill>
                <a:effectLst/>
                <a:uLnTx/>
                <a:uFillTx/>
                <a:latin typeface="Century Gothic" panose="020B0502020202020204" pitchFamily="34" charset="0"/>
                <a:ea typeface="Century Gothic" charset="0"/>
                <a:cs typeface="Century Gothic" charset="0"/>
                <a:sym typeface="Arial"/>
              </a:rPr>
              <a:t>…</a:t>
            </a:r>
          </a:p>
        </p:txBody>
      </p:sp>
      <p:cxnSp>
        <p:nvCxnSpPr>
          <p:cNvPr id="13" name="Straight Connector 12">
            <a:extLst>
              <a:ext uri="{FF2B5EF4-FFF2-40B4-BE49-F238E27FC236}">
                <a16:creationId xmlns="" xmlns:a16="http://schemas.microsoft.com/office/drawing/2014/main" id="{70D6D70C-D9AC-8E4A-8EBA-DD9C88D40978}"/>
              </a:ext>
            </a:extLst>
          </p:cNvPr>
          <p:cNvCxnSpPr>
            <a:cxnSpLocks/>
          </p:cNvCxnSpPr>
          <p:nvPr/>
        </p:nvCxnSpPr>
        <p:spPr>
          <a:xfrm flipH="1">
            <a:off x="4624507" y="6820853"/>
            <a:ext cx="5288811" cy="0"/>
          </a:xfrm>
          <a:prstGeom prst="line">
            <a:avLst/>
          </a:prstGeom>
          <a:ln>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Title 4">
            <a:extLst>
              <a:ext uri="{FF2B5EF4-FFF2-40B4-BE49-F238E27FC236}">
                <a16:creationId xmlns="" xmlns:a16="http://schemas.microsoft.com/office/drawing/2014/main" id="{0143BF0F-38C4-824F-B305-4F7835C19EF1}"/>
              </a:ext>
            </a:extLst>
          </p:cNvPr>
          <p:cNvSpPr txBox="1">
            <a:spLocks/>
          </p:cNvSpPr>
          <p:nvPr/>
        </p:nvSpPr>
        <p:spPr bwMode="auto">
          <a:xfrm>
            <a:off x="5444194" y="5045528"/>
            <a:ext cx="1187852" cy="93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lvl1pPr algn="l" rtl="0" eaLnBrk="1" fontAlgn="base" hangingPunct="1">
              <a:lnSpc>
                <a:spcPct val="90000"/>
              </a:lnSpc>
              <a:spcBef>
                <a:spcPct val="0"/>
              </a:spcBef>
              <a:spcAft>
                <a:spcPct val="0"/>
              </a:spcAft>
              <a:defRPr sz="3200" kern="1200">
                <a:solidFill>
                  <a:schemeClr val="accent6"/>
                </a:solidFill>
                <a:latin typeface="+mn-lt"/>
                <a:ea typeface="+mj-ea"/>
                <a:cs typeface="+mj-cs"/>
              </a:defRPr>
            </a:lvl1pPr>
            <a:lvl2pPr algn="l" rtl="0" eaLnBrk="1" fontAlgn="base" hangingPunct="1">
              <a:lnSpc>
                <a:spcPct val="90000"/>
              </a:lnSpc>
              <a:spcBef>
                <a:spcPct val="0"/>
              </a:spcBef>
              <a:spcAft>
                <a:spcPct val="0"/>
              </a:spcAft>
              <a:defRPr sz="3200">
                <a:solidFill>
                  <a:srgbClr val="404040"/>
                </a:solidFill>
                <a:latin typeface="Calibri" panose="020F0502020204030204" pitchFamily="34" charset="0"/>
              </a:defRPr>
            </a:lvl2pPr>
            <a:lvl3pPr algn="l" rtl="0" eaLnBrk="1" fontAlgn="base" hangingPunct="1">
              <a:lnSpc>
                <a:spcPct val="90000"/>
              </a:lnSpc>
              <a:spcBef>
                <a:spcPct val="0"/>
              </a:spcBef>
              <a:spcAft>
                <a:spcPct val="0"/>
              </a:spcAft>
              <a:defRPr sz="3200">
                <a:solidFill>
                  <a:srgbClr val="404040"/>
                </a:solidFill>
                <a:latin typeface="Calibri" panose="020F0502020204030204" pitchFamily="34" charset="0"/>
              </a:defRPr>
            </a:lvl3pPr>
            <a:lvl4pPr algn="l" rtl="0" eaLnBrk="1" fontAlgn="base" hangingPunct="1">
              <a:lnSpc>
                <a:spcPct val="90000"/>
              </a:lnSpc>
              <a:spcBef>
                <a:spcPct val="0"/>
              </a:spcBef>
              <a:spcAft>
                <a:spcPct val="0"/>
              </a:spcAft>
              <a:defRPr sz="3200">
                <a:solidFill>
                  <a:srgbClr val="404040"/>
                </a:solidFill>
                <a:latin typeface="Calibri" panose="020F0502020204030204" pitchFamily="34" charset="0"/>
              </a:defRPr>
            </a:lvl4pPr>
            <a:lvl5pPr algn="l" rtl="0" eaLnBrk="1" fontAlgn="base" hangingPunct="1">
              <a:lnSpc>
                <a:spcPct val="90000"/>
              </a:lnSpc>
              <a:spcBef>
                <a:spcPct val="0"/>
              </a:spcBef>
              <a:spcAft>
                <a:spcPct val="0"/>
              </a:spcAft>
              <a:defRPr sz="3200">
                <a:solidFill>
                  <a:srgbClr val="404040"/>
                </a:solidFill>
                <a:latin typeface="Calibri" panose="020F0502020204030204" pitchFamily="34" charset="0"/>
              </a:defRPr>
            </a:lvl5pPr>
            <a:lvl6pPr marL="457200" algn="l" rtl="0" eaLnBrk="1" fontAlgn="base" hangingPunct="1">
              <a:lnSpc>
                <a:spcPct val="90000"/>
              </a:lnSpc>
              <a:spcBef>
                <a:spcPct val="0"/>
              </a:spcBef>
              <a:spcAft>
                <a:spcPct val="0"/>
              </a:spcAft>
              <a:defRPr sz="3200">
                <a:solidFill>
                  <a:srgbClr val="404040"/>
                </a:solidFill>
                <a:latin typeface="Calibri" panose="020F0502020204030204" pitchFamily="34" charset="0"/>
              </a:defRPr>
            </a:lvl6pPr>
            <a:lvl7pPr marL="914400" algn="l" rtl="0" eaLnBrk="1" fontAlgn="base" hangingPunct="1">
              <a:lnSpc>
                <a:spcPct val="90000"/>
              </a:lnSpc>
              <a:spcBef>
                <a:spcPct val="0"/>
              </a:spcBef>
              <a:spcAft>
                <a:spcPct val="0"/>
              </a:spcAft>
              <a:defRPr sz="3200">
                <a:solidFill>
                  <a:srgbClr val="404040"/>
                </a:solidFill>
                <a:latin typeface="Calibri" panose="020F0502020204030204" pitchFamily="34" charset="0"/>
              </a:defRPr>
            </a:lvl7pPr>
            <a:lvl8pPr marL="1371600" algn="l" rtl="0" eaLnBrk="1" fontAlgn="base" hangingPunct="1">
              <a:lnSpc>
                <a:spcPct val="90000"/>
              </a:lnSpc>
              <a:spcBef>
                <a:spcPct val="0"/>
              </a:spcBef>
              <a:spcAft>
                <a:spcPct val="0"/>
              </a:spcAft>
              <a:defRPr sz="3200">
                <a:solidFill>
                  <a:srgbClr val="404040"/>
                </a:solidFill>
                <a:latin typeface="Calibri" panose="020F0502020204030204" pitchFamily="34" charset="0"/>
              </a:defRPr>
            </a:lvl8pPr>
            <a:lvl9pPr marL="1828800" algn="l" rtl="0" eaLnBrk="1" fontAlgn="base" hangingPunct="1">
              <a:lnSpc>
                <a:spcPct val="90000"/>
              </a:lnSpc>
              <a:spcBef>
                <a:spcPct val="0"/>
              </a:spcBef>
              <a:spcAft>
                <a:spcPct val="0"/>
              </a:spcAft>
              <a:defRPr sz="3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dirty="0">
                <a:solidFill>
                  <a:prstClr val="black">
                    <a:lumMod val="75000"/>
                    <a:lumOff val="25000"/>
                  </a:prstClr>
                </a:solidFill>
                <a:latin typeface="PF Centro Sans Pro" panose="02000500000000020004" pitchFamily="50" charset="0"/>
                <a:ea typeface="Century Gothic" charset="0"/>
                <a:cs typeface="Century Gothic" charset="0"/>
              </a:rPr>
              <a:t>50</a:t>
            </a:r>
            <a:r>
              <a:rPr kumimoji="0" lang="en-US" sz="2400" b="1" i="0" u="none" strike="noStrike" kern="1200" cap="none" spc="0" normalizeH="0" baseline="0" noProof="0" dirty="0">
                <a:ln>
                  <a:noFill/>
                </a:ln>
                <a:solidFill>
                  <a:prstClr val="black">
                    <a:lumMod val="75000"/>
                    <a:lumOff val="25000"/>
                  </a:prstClr>
                </a:solidFill>
                <a:effectLst/>
                <a:uLnTx/>
                <a:uFillTx/>
                <a:latin typeface="PF Centro Sans Pro" panose="02000500000000020004" pitchFamily="50" charset="0"/>
                <a:ea typeface="Century Gothic" charset="0"/>
                <a:cs typeface="Century Gothic" charset="0"/>
              </a:rPr>
              <a:t>+</a:t>
            </a:r>
            <a:endParaRPr kumimoji="0" lang="en-US" sz="900" b="0" i="0" u="none" strike="noStrike" kern="1200" cap="none" spc="0" normalizeH="0" baseline="0" noProof="0" dirty="0">
              <a:ln>
                <a:noFill/>
              </a:ln>
              <a:solidFill>
                <a:prstClr val="black">
                  <a:lumMod val="75000"/>
                  <a:lumOff val="25000"/>
                </a:prstClr>
              </a:solidFill>
              <a:effectLst/>
              <a:uLnTx/>
              <a:uFillTx/>
              <a:latin typeface="PF Centro Sans Pro" panose="02000500000000020004" pitchFamily="50" charset="0"/>
              <a:ea typeface="Century Gothic" charset="0"/>
              <a:cs typeface="Century Gothic"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lumMod val="75000"/>
                  <a:lumOff val="25000"/>
                </a:prstClr>
              </a:solidFill>
              <a:effectLst/>
              <a:uLnTx/>
              <a:uFillTx/>
              <a:latin typeface="PF Centro Sans Pro" panose="02000500000000020004" pitchFamily="50" charset="0"/>
              <a:ea typeface="Century Gothic" charset="0"/>
              <a:cs typeface="Century Gothic" charset="0"/>
            </a:endParaRPr>
          </a:p>
          <a:p>
            <a:pPr lvl="0">
              <a:lnSpc>
                <a:spcPct val="100000"/>
              </a:lnSpc>
              <a:defRPr/>
            </a:pPr>
            <a:r>
              <a:rPr lang="en-IN" sz="900" b="1" dirty="0">
                <a:solidFill>
                  <a:schemeClr val="accent1"/>
                </a:solidFill>
              </a:rPr>
              <a:t>Consultants</a:t>
            </a:r>
            <a:endParaRPr kumimoji="0" lang="en-US" sz="900" b="0" i="0" u="none" strike="noStrike" kern="1200" cap="none" spc="0" normalizeH="0" baseline="0" noProof="0" dirty="0">
              <a:ln>
                <a:noFill/>
              </a:ln>
              <a:solidFill>
                <a:prstClr val="black">
                  <a:lumMod val="75000"/>
                  <a:lumOff val="25000"/>
                </a:prstClr>
              </a:solidFill>
              <a:effectLst/>
              <a:uLnTx/>
              <a:uFillTx/>
              <a:latin typeface="PF Centro Sans Pro" panose="02000500000000020004" pitchFamily="50" charset="0"/>
              <a:ea typeface="Century Gothic" charset="0"/>
              <a:cs typeface="Century Gothic" charset="0"/>
            </a:endParaRPr>
          </a:p>
        </p:txBody>
      </p:sp>
      <p:cxnSp>
        <p:nvCxnSpPr>
          <p:cNvPr id="15" name="Straight Connector 14">
            <a:extLst>
              <a:ext uri="{FF2B5EF4-FFF2-40B4-BE49-F238E27FC236}">
                <a16:creationId xmlns="" xmlns:a16="http://schemas.microsoft.com/office/drawing/2014/main" id="{CD5ECE32-B633-4F4A-B3A8-27634A46F3E7}"/>
              </a:ext>
            </a:extLst>
          </p:cNvPr>
          <p:cNvCxnSpPr>
            <a:cxnSpLocks/>
          </p:cNvCxnSpPr>
          <p:nvPr/>
        </p:nvCxnSpPr>
        <p:spPr>
          <a:xfrm>
            <a:off x="7248448" y="4454622"/>
            <a:ext cx="0" cy="2123159"/>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EE5683E0-12BD-D042-88C3-EE912C57C76B}"/>
              </a:ext>
            </a:extLst>
          </p:cNvPr>
          <p:cNvCxnSpPr>
            <a:cxnSpLocks/>
          </p:cNvCxnSpPr>
          <p:nvPr/>
        </p:nvCxnSpPr>
        <p:spPr>
          <a:xfrm flipH="1">
            <a:off x="5247075" y="4930763"/>
            <a:ext cx="5427443" cy="11234"/>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6A6E89D8-FE31-054E-9F43-D9678F3726F9}"/>
              </a:ext>
            </a:extLst>
          </p:cNvPr>
          <p:cNvCxnSpPr>
            <a:cxnSpLocks/>
          </p:cNvCxnSpPr>
          <p:nvPr/>
        </p:nvCxnSpPr>
        <p:spPr>
          <a:xfrm flipH="1">
            <a:off x="5385707" y="6193483"/>
            <a:ext cx="5288811" cy="0"/>
          </a:xfrm>
          <a:prstGeom prst="line">
            <a:avLst/>
          </a:prstGeom>
          <a:ln>
            <a:solidFill>
              <a:schemeClr val="bg1">
                <a:alpha val="99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Title 4">
            <a:extLst>
              <a:ext uri="{FF2B5EF4-FFF2-40B4-BE49-F238E27FC236}">
                <a16:creationId xmlns="" xmlns:a16="http://schemas.microsoft.com/office/drawing/2014/main" id="{A3DE8E23-5371-FE4B-BCA6-DFB8B36EE017}"/>
              </a:ext>
            </a:extLst>
          </p:cNvPr>
          <p:cNvSpPr txBox="1">
            <a:spLocks/>
          </p:cNvSpPr>
          <p:nvPr/>
        </p:nvSpPr>
        <p:spPr bwMode="auto">
          <a:xfrm>
            <a:off x="7864851" y="5152260"/>
            <a:ext cx="1498795" cy="65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lvl1pPr algn="l" rtl="0" eaLnBrk="1" fontAlgn="base" hangingPunct="1">
              <a:lnSpc>
                <a:spcPct val="90000"/>
              </a:lnSpc>
              <a:spcBef>
                <a:spcPct val="0"/>
              </a:spcBef>
              <a:spcAft>
                <a:spcPct val="0"/>
              </a:spcAft>
              <a:defRPr sz="3200" kern="1200">
                <a:solidFill>
                  <a:schemeClr val="accent6"/>
                </a:solidFill>
                <a:latin typeface="+mn-lt"/>
                <a:ea typeface="+mj-ea"/>
                <a:cs typeface="+mj-cs"/>
              </a:defRPr>
            </a:lvl1pPr>
            <a:lvl2pPr algn="l" rtl="0" eaLnBrk="1" fontAlgn="base" hangingPunct="1">
              <a:lnSpc>
                <a:spcPct val="90000"/>
              </a:lnSpc>
              <a:spcBef>
                <a:spcPct val="0"/>
              </a:spcBef>
              <a:spcAft>
                <a:spcPct val="0"/>
              </a:spcAft>
              <a:defRPr sz="3200">
                <a:solidFill>
                  <a:srgbClr val="404040"/>
                </a:solidFill>
                <a:latin typeface="Calibri" panose="020F0502020204030204" pitchFamily="34" charset="0"/>
              </a:defRPr>
            </a:lvl2pPr>
            <a:lvl3pPr algn="l" rtl="0" eaLnBrk="1" fontAlgn="base" hangingPunct="1">
              <a:lnSpc>
                <a:spcPct val="90000"/>
              </a:lnSpc>
              <a:spcBef>
                <a:spcPct val="0"/>
              </a:spcBef>
              <a:spcAft>
                <a:spcPct val="0"/>
              </a:spcAft>
              <a:defRPr sz="3200">
                <a:solidFill>
                  <a:srgbClr val="404040"/>
                </a:solidFill>
                <a:latin typeface="Calibri" panose="020F0502020204030204" pitchFamily="34" charset="0"/>
              </a:defRPr>
            </a:lvl3pPr>
            <a:lvl4pPr algn="l" rtl="0" eaLnBrk="1" fontAlgn="base" hangingPunct="1">
              <a:lnSpc>
                <a:spcPct val="90000"/>
              </a:lnSpc>
              <a:spcBef>
                <a:spcPct val="0"/>
              </a:spcBef>
              <a:spcAft>
                <a:spcPct val="0"/>
              </a:spcAft>
              <a:defRPr sz="3200">
                <a:solidFill>
                  <a:srgbClr val="404040"/>
                </a:solidFill>
                <a:latin typeface="Calibri" panose="020F0502020204030204" pitchFamily="34" charset="0"/>
              </a:defRPr>
            </a:lvl4pPr>
            <a:lvl5pPr algn="l" rtl="0" eaLnBrk="1" fontAlgn="base" hangingPunct="1">
              <a:lnSpc>
                <a:spcPct val="90000"/>
              </a:lnSpc>
              <a:spcBef>
                <a:spcPct val="0"/>
              </a:spcBef>
              <a:spcAft>
                <a:spcPct val="0"/>
              </a:spcAft>
              <a:defRPr sz="3200">
                <a:solidFill>
                  <a:srgbClr val="404040"/>
                </a:solidFill>
                <a:latin typeface="Calibri" panose="020F0502020204030204" pitchFamily="34" charset="0"/>
              </a:defRPr>
            </a:lvl5pPr>
            <a:lvl6pPr marL="457200" algn="l" rtl="0" eaLnBrk="1" fontAlgn="base" hangingPunct="1">
              <a:lnSpc>
                <a:spcPct val="90000"/>
              </a:lnSpc>
              <a:spcBef>
                <a:spcPct val="0"/>
              </a:spcBef>
              <a:spcAft>
                <a:spcPct val="0"/>
              </a:spcAft>
              <a:defRPr sz="3200">
                <a:solidFill>
                  <a:srgbClr val="404040"/>
                </a:solidFill>
                <a:latin typeface="Calibri" panose="020F0502020204030204" pitchFamily="34" charset="0"/>
              </a:defRPr>
            </a:lvl6pPr>
            <a:lvl7pPr marL="914400" algn="l" rtl="0" eaLnBrk="1" fontAlgn="base" hangingPunct="1">
              <a:lnSpc>
                <a:spcPct val="90000"/>
              </a:lnSpc>
              <a:spcBef>
                <a:spcPct val="0"/>
              </a:spcBef>
              <a:spcAft>
                <a:spcPct val="0"/>
              </a:spcAft>
              <a:defRPr sz="3200">
                <a:solidFill>
                  <a:srgbClr val="404040"/>
                </a:solidFill>
                <a:latin typeface="Calibri" panose="020F0502020204030204" pitchFamily="34" charset="0"/>
              </a:defRPr>
            </a:lvl7pPr>
            <a:lvl8pPr marL="1371600" algn="l" rtl="0" eaLnBrk="1" fontAlgn="base" hangingPunct="1">
              <a:lnSpc>
                <a:spcPct val="90000"/>
              </a:lnSpc>
              <a:spcBef>
                <a:spcPct val="0"/>
              </a:spcBef>
              <a:spcAft>
                <a:spcPct val="0"/>
              </a:spcAft>
              <a:defRPr sz="3200">
                <a:solidFill>
                  <a:srgbClr val="404040"/>
                </a:solidFill>
                <a:latin typeface="Calibri" panose="020F0502020204030204" pitchFamily="34" charset="0"/>
              </a:defRPr>
            </a:lvl8pPr>
            <a:lvl9pPr marL="1828800" algn="l" rtl="0" eaLnBrk="1" fontAlgn="base" hangingPunct="1">
              <a:lnSpc>
                <a:spcPct val="90000"/>
              </a:lnSpc>
              <a:spcBef>
                <a:spcPct val="0"/>
              </a:spcBef>
              <a:spcAft>
                <a:spcPct val="0"/>
              </a:spcAft>
              <a:defRPr sz="3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dirty="0">
                <a:solidFill>
                  <a:prstClr val="black">
                    <a:lumMod val="75000"/>
                    <a:lumOff val="25000"/>
                  </a:prstClr>
                </a:solidFill>
                <a:latin typeface="PF Centro Sans Pro" panose="02000500000000020004" pitchFamily="50" charset="0"/>
                <a:ea typeface="Century Gothic" charset="0"/>
                <a:cs typeface="Century Gothic" charset="0"/>
              </a:rPr>
              <a:t>8+</a:t>
            </a:r>
            <a:endParaRPr kumimoji="0" lang="en-US" sz="2400" b="1" i="0" u="none" strike="noStrike" kern="1200" cap="none" spc="0" normalizeH="0" baseline="0" noProof="0" dirty="0">
              <a:ln>
                <a:noFill/>
              </a:ln>
              <a:solidFill>
                <a:prstClr val="black">
                  <a:lumMod val="75000"/>
                  <a:lumOff val="25000"/>
                </a:prstClr>
              </a:solidFill>
              <a:effectLst/>
              <a:uLnTx/>
              <a:uFillTx/>
              <a:latin typeface="PF Centro Sans Pro" panose="02000500000000020004" pitchFamily="50" charset="0"/>
              <a:ea typeface="Century Gothic" charset="0"/>
              <a:cs typeface="Century Gothic" charset="0"/>
            </a:endParaRPr>
          </a:p>
          <a:p>
            <a:pPr>
              <a:lnSpc>
                <a:spcPct val="100000"/>
              </a:lnSpc>
              <a:defRPr/>
            </a:pPr>
            <a:r>
              <a:rPr lang="en-IN" sz="900" b="1" dirty="0">
                <a:solidFill>
                  <a:schemeClr val="accent1"/>
                </a:solidFill>
              </a:rPr>
              <a:t>years of rich experience  </a:t>
            </a:r>
            <a:endParaRPr lang="en-US" sz="900" b="1" dirty="0">
              <a:solidFill>
                <a:schemeClr val="accent1"/>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400" b="1" dirty="0">
              <a:solidFill>
                <a:prstClr val="black">
                  <a:lumMod val="75000"/>
                  <a:lumOff val="25000"/>
                </a:prstClr>
              </a:solidFill>
              <a:latin typeface="PF Centro Sans Pro" panose="02000500000000020004" pitchFamily="50" charset="0"/>
              <a:ea typeface="Century Gothic" charset="0"/>
              <a:cs typeface="Century Gothic"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400" b="1" dirty="0">
              <a:solidFill>
                <a:prstClr val="black">
                  <a:lumMod val="75000"/>
                  <a:lumOff val="25000"/>
                </a:prstClr>
              </a:solidFill>
              <a:latin typeface="PF Centro Sans Pro" panose="02000500000000020004" pitchFamily="50" charset="0"/>
              <a:ea typeface="Century Gothic" charset="0"/>
              <a:cs typeface="Century Gothic"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lumMod val="75000"/>
                  <a:lumOff val="25000"/>
                </a:prstClr>
              </a:solidFill>
              <a:effectLst/>
              <a:uLnTx/>
              <a:uFillTx/>
              <a:latin typeface="PF Centro Sans Pro" panose="02000500000000020004" pitchFamily="50" charset="0"/>
              <a:ea typeface="Century Gothic" charset="0"/>
              <a:cs typeface="Century Gothic" charset="0"/>
            </a:endParaRPr>
          </a:p>
        </p:txBody>
      </p:sp>
      <p:sp>
        <p:nvSpPr>
          <p:cNvPr id="19" name="Title 4">
            <a:extLst>
              <a:ext uri="{FF2B5EF4-FFF2-40B4-BE49-F238E27FC236}">
                <a16:creationId xmlns="" xmlns:a16="http://schemas.microsoft.com/office/drawing/2014/main" id="{A73F1C13-1454-7F49-92F9-5A77C4B18DFE}"/>
              </a:ext>
            </a:extLst>
          </p:cNvPr>
          <p:cNvSpPr txBox="1">
            <a:spLocks/>
          </p:cNvSpPr>
          <p:nvPr/>
        </p:nvSpPr>
        <p:spPr bwMode="auto">
          <a:xfrm>
            <a:off x="9715919" y="5158888"/>
            <a:ext cx="1248516" cy="65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1" rIns="68580" bIns="34291" numCol="1" anchor="t" anchorCtr="0" compatLnSpc="1">
            <a:prstTxWarp prst="textNoShape">
              <a:avLst/>
            </a:prstTxWarp>
          </a:bodyPr>
          <a:lstStyle>
            <a:lvl1pPr algn="l" rtl="0" eaLnBrk="1" fontAlgn="base" hangingPunct="1">
              <a:lnSpc>
                <a:spcPct val="90000"/>
              </a:lnSpc>
              <a:spcBef>
                <a:spcPct val="0"/>
              </a:spcBef>
              <a:spcAft>
                <a:spcPct val="0"/>
              </a:spcAft>
              <a:defRPr sz="3200" kern="1200">
                <a:solidFill>
                  <a:schemeClr val="accent6"/>
                </a:solidFill>
                <a:latin typeface="+mn-lt"/>
                <a:ea typeface="+mj-ea"/>
                <a:cs typeface="+mj-cs"/>
              </a:defRPr>
            </a:lvl1pPr>
            <a:lvl2pPr algn="l" rtl="0" eaLnBrk="1" fontAlgn="base" hangingPunct="1">
              <a:lnSpc>
                <a:spcPct val="90000"/>
              </a:lnSpc>
              <a:spcBef>
                <a:spcPct val="0"/>
              </a:spcBef>
              <a:spcAft>
                <a:spcPct val="0"/>
              </a:spcAft>
              <a:defRPr sz="3200">
                <a:solidFill>
                  <a:srgbClr val="404040"/>
                </a:solidFill>
                <a:latin typeface="Calibri" panose="020F0502020204030204" pitchFamily="34" charset="0"/>
              </a:defRPr>
            </a:lvl2pPr>
            <a:lvl3pPr algn="l" rtl="0" eaLnBrk="1" fontAlgn="base" hangingPunct="1">
              <a:lnSpc>
                <a:spcPct val="90000"/>
              </a:lnSpc>
              <a:spcBef>
                <a:spcPct val="0"/>
              </a:spcBef>
              <a:spcAft>
                <a:spcPct val="0"/>
              </a:spcAft>
              <a:defRPr sz="3200">
                <a:solidFill>
                  <a:srgbClr val="404040"/>
                </a:solidFill>
                <a:latin typeface="Calibri" panose="020F0502020204030204" pitchFamily="34" charset="0"/>
              </a:defRPr>
            </a:lvl3pPr>
            <a:lvl4pPr algn="l" rtl="0" eaLnBrk="1" fontAlgn="base" hangingPunct="1">
              <a:lnSpc>
                <a:spcPct val="90000"/>
              </a:lnSpc>
              <a:spcBef>
                <a:spcPct val="0"/>
              </a:spcBef>
              <a:spcAft>
                <a:spcPct val="0"/>
              </a:spcAft>
              <a:defRPr sz="3200">
                <a:solidFill>
                  <a:srgbClr val="404040"/>
                </a:solidFill>
                <a:latin typeface="Calibri" panose="020F0502020204030204" pitchFamily="34" charset="0"/>
              </a:defRPr>
            </a:lvl4pPr>
            <a:lvl5pPr algn="l" rtl="0" eaLnBrk="1" fontAlgn="base" hangingPunct="1">
              <a:lnSpc>
                <a:spcPct val="90000"/>
              </a:lnSpc>
              <a:spcBef>
                <a:spcPct val="0"/>
              </a:spcBef>
              <a:spcAft>
                <a:spcPct val="0"/>
              </a:spcAft>
              <a:defRPr sz="3200">
                <a:solidFill>
                  <a:srgbClr val="404040"/>
                </a:solidFill>
                <a:latin typeface="Calibri" panose="020F0502020204030204" pitchFamily="34" charset="0"/>
              </a:defRPr>
            </a:lvl5pPr>
            <a:lvl6pPr marL="457200" algn="l" rtl="0" eaLnBrk="1" fontAlgn="base" hangingPunct="1">
              <a:lnSpc>
                <a:spcPct val="90000"/>
              </a:lnSpc>
              <a:spcBef>
                <a:spcPct val="0"/>
              </a:spcBef>
              <a:spcAft>
                <a:spcPct val="0"/>
              </a:spcAft>
              <a:defRPr sz="3200">
                <a:solidFill>
                  <a:srgbClr val="404040"/>
                </a:solidFill>
                <a:latin typeface="Calibri" panose="020F0502020204030204" pitchFamily="34" charset="0"/>
              </a:defRPr>
            </a:lvl6pPr>
            <a:lvl7pPr marL="914400" algn="l" rtl="0" eaLnBrk="1" fontAlgn="base" hangingPunct="1">
              <a:lnSpc>
                <a:spcPct val="90000"/>
              </a:lnSpc>
              <a:spcBef>
                <a:spcPct val="0"/>
              </a:spcBef>
              <a:spcAft>
                <a:spcPct val="0"/>
              </a:spcAft>
              <a:defRPr sz="3200">
                <a:solidFill>
                  <a:srgbClr val="404040"/>
                </a:solidFill>
                <a:latin typeface="Calibri" panose="020F0502020204030204" pitchFamily="34" charset="0"/>
              </a:defRPr>
            </a:lvl7pPr>
            <a:lvl8pPr marL="1371600" algn="l" rtl="0" eaLnBrk="1" fontAlgn="base" hangingPunct="1">
              <a:lnSpc>
                <a:spcPct val="90000"/>
              </a:lnSpc>
              <a:spcBef>
                <a:spcPct val="0"/>
              </a:spcBef>
              <a:spcAft>
                <a:spcPct val="0"/>
              </a:spcAft>
              <a:defRPr sz="3200">
                <a:solidFill>
                  <a:srgbClr val="404040"/>
                </a:solidFill>
                <a:latin typeface="Calibri" panose="020F0502020204030204" pitchFamily="34" charset="0"/>
              </a:defRPr>
            </a:lvl8pPr>
            <a:lvl9pPr marL="1828800" algn="l" rtl="0" eaLnBrk="1" fontAlgn="base" hangingPunct="1">
              <a:lnSpc>
                <a:spcPct val="90000"/>
              </a:lnSpc>
              <a:spcBef>
                <a:spcPct val="0"/>
              </a:spcBef>
              <a:spcAft>
                <a:spcPct val="0"/>
              </a:spcAft>
              <a:defRPr sz="3200">
                <a:solidFill>
                  <a:srgbClr val="40404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b="1" dirty="0">
                <a:solidFill>
                  <a:schemeClr val="accent3">
                    <a:lumMod val="75000"/>
                  </a:schemeClr>
                </a:solidFill>
                <a:latin typeface="PF Centro Sans Pro" panose="02000500000000020004" pitchFamily="50" charset="0"/>
                <a:ea typeface="Century Gothic" charset="0"/>
                <a:cs typeface="Century Gothic" charset="0"/>
              </a:rPr>
              <a:t>80</a:t>
            </a:r>
          </a:p>
          <a:p>
            <a:pPr>
              <a:lnSpc>
                <a:spcPct val="100000"/>
              </a:lnSpc>
              <a:defRPr/>
            </a:pPr>
            <a:r>
              <a:rPr kumimoji="0" lang="en-IN" sz="900" b="1" i="0" u="none" strike="noStrike" kern="1200" cap="none" spc="0" normalizeH="0" baseline="0" noProof="0" dirty="0">
                <a:ln>
                  <a:noFill/>
                </a:ln>
                <a:solidFill>
                  <a:schemeClr val="accent1"/>
                </a:solidFill>
                <a:effectLst/>
                <a:uLnTx/>
                <a:uFillTx/>
                <a:latin typeface="PF Centro Sans Pro" panose="02000500000000020004" pitchFamily="50" charset="0"/>
                <a:ea typeface="Century Gothic" charset="0"/>
                <a:cs typeface="Century Gothic" charset="0"/>
              </a:rPr>
              <a:t>Projects delivered</a:t>
            </a:r>
            <a:endParaRPr kumimoji="0" lang="en-US" sz="900" b="0" i="0" u="none" strike="noStrike" kern="1200" cap="none" spc="0" normalizeH="0" baseline="0" noProof="0" dirty="0">
              <a:ln>
                <a:noFill/>
              </a:ln>
              <a:solidFill>
                <a:prstClr val="black">
                  <a:lumMod val="75000"/>
                  <a:lumOff val="25000"/>
                </a:prstClr>
              </a:solidFill>
              <a:effectLst/>
              <a:uLnTx/>
              <a:uFillTx/>
              <a:latin typeface="PF Centro Sans Pro" panose="02000500000000020004" pitchFamily="50" charset="0"/>
              <a:ea typeface="Century Gothic" charset="0"/>
              <a:cs typeface="Century Gothic" charset="0"/>
            </a:endParaRPr>
          </a:p>
        </p:txBody>
      </p:sp>
      <p:grpSp>
        <p:nvGrpSpPr>
          <p:cNvPr id="20" name="Group 19">
            <a:extLst>
              <a:ext uri="{FF2B5EF4-FFF2-40B4-BE49-F238E27FC236}">
                <a16:creationId xmlns="" xmlns:a16="http://schemas.microsoft.com/office/drawing/2014/main" id="{DFCA53E0-40E3-8A48-B25D-B2FD801795AC}"/>
              </a:ext>
            </a:extLst>
          </p:cNvPr>
          <p:cNvGrpSpPr/>
          <p:nvPr/>
        </p:nvGrpSpPr>
        <p:grpSpPr>
          <a:xfrm>
            <a:off x="382379" y="1724764"/>
            <a:ext cx="3125728" cy="2580571"/>
            <a:chOff x="382379" y="1724764"/>
            <a:chExt cx="3125728" cy="2580571"/>
          </a:xfrm>
        </p:grpSpPr>
        <p:sp>
          <p:nvSpPr>
            <p:cNvPr id="21" name="Rectangle 20">
              <a:extLst>
                <a:ext uri="{FF2B5EF4-FFF2-40B4-BE49-F238E27FC236}">
                  <a16:creationId xmlns="" xmlns:a16="http://schemas.microsoft.com/office/drawing/2014/main" id="{13ECC82F-88B4-6742-82F5-336935D45A24}"/>
                </a:ext>
              </a:extLst>
            </p:cNvPr>
            <p:cNvSpPr/>
            <p:nvPr/>
          </p:nvSpPr>
          <p:spPr>
            <a:xfrm>
              <a:off x="382379" y="1724764"/>
              <a:ext cx="3082322" cy="2580571"/>
            </a:xfrm>
            <a:prstGeom prst="rect">
              <a:avLst/>
            </a:prstGeom>
            <a:solidFill>
              <a:sysClr val="windowText" lastClr="000000">
                <a:alpha val="8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 xmlns:a16="http://schemas.microsoft.com/office/drawing/2014/main" id="{F587A407-62B4-B342-86E7-B07868DA2370}"/>
                </a:ext>
              </a:extLst>
            </p:cNvPr>
            <p:cNvSpPr txBox="1"/>
            <p:nvPr/>
          </p:nvSpPr>
          <p:spPr>
            <a:xfrm>
              <a:off x="442979" y="1964283"/>
              <a:ext cx="3065128" cy="2031325"/>
            </a:xfrm>
            <a:prstGeom prst="rect">
              <a:avLst/>
            </a:prstGeom>
            <a:noFill/>
          </p:spPr>
          <p:txBody>
            <a:bodyPr wrap="square" rtlCol="0">
              <a:spAutoFit/>
            </a:bodyPr>
            <a:lstStyle/>
            <a:p>
              <a:pPr lvl="0" defTabSz="914332"/>
              <a:r>
                <a:rPr lang="en-US" sz="1400" b="1" i="1" dirty="0">
                  <a:solidFill>
                    <a:prstClr val="white"/>
                  </a:solidFill>
                  <a:latin typeface="Arial" panose="020B0604020202020204" pitchFamily="34" charset="0"/>
                  <a:ea typeface="Century Gothic" charset="0"/>
                  <a:cs typeface="Arial" panose="020B0604020202020204" pitchFamily="34" charset="0"/>
                  <a:sym typeface="Arial"/>
                </a:rPr>
                <a:t>Global technology services</a:t>
              </a:r>
            </a:p>
            <a:p>
              <a:pPr lvl="0" defTabSz="914332"/>
              <a:r>
                <a:rPr lang="en-US" sz="1400" i="1" dirty="0">
                  <a:solidFill>
                    <a:prstClr val="white"/>
                  </a:solidFill>
                  <a:latin typeface="Arial" panose="020B0604020202020204" pitchFamily="34" charset="0"/>
                  <a:ea typeface="Century Gothic" charset="0"/>
                  <a:cs typeface="Arial" panose="020B0604020202020204" pitchFamily="34" charset="0"/>
                  <a:sym typeface="Arial"/>
                </a:rPr>
                <a:t> firm focused on digital transformation.  </a:t>
              </a:r>
            </a:p>
            <a:p>
              <a:pPr lvl="0" defTabSz="914332"/>
              <a:endParaRPr lang="en-US" sz="1400" i="1" dirty="0">
                <a:solidFill>
                  <a:prstClr val="white"/>
                </a:solidFill>
                <a:latin typeface="Arial" panose="020B0604020202020204" pitchFamily="34" charset="0"/>
                <a:ea typeface="Century Gothic" charset="0"/>
                <a:cs typeface="Arial" panose="020B0604020202020204" pitchFamily="34" charset="0"/>
                <a:sym typeface="Arial"/>
              </a:endParaRPr>
            </a:p>
            <a:p>
              <a:pPr lvl="0" defTabSz="914332"/>
              <a:r>
                <a:rPr lang="en-IN" sz="1400" i="1" dirty="0">
                  <a:solidFill>
                    <a:prstClr val="white"/>
                  </a:solidFill>
                  <a:latin typeface="Arial" panose="020B0604020202020204" pitchFamily="34" charset="0"/>
                  <a:cs typeface="Arial" panose="020B0604020202020204" pitchFamily="34" charset="0"/>
                </a:rPr>
                <a:t>We help customers with the in-depth knowledge and transparency on licensing solutions and technology </a:t>
              </a:r>
              <a:r>
                <a:rPr lang="en-IN" sz="1400" b="1" i="1" dirty="0">
                  <a:solidFill>
                    <a:prstClr val="white"/>
                  </a:solidFill>
                  <a:latin typeface="Arial" panose="020B0604020202020204" pitchFamily="34" charset="0"/>
                  <a:cs typeface="Arial" panose="020B0604020202020204" pitchFamily="34" charset="0"/>
                </a:rPr>
                <a:t>advisory services</a:t>
              </a:r>
              <a:r>
                <a:rPr lang="en-IN" sz="1400" i="1" dirty="0">
                  <a:solidFill>
                    <a:prstClr val="white"/>
                  </a:solidFill>
                  <a:latin typeface="Arial" panose="020B0604020202020204" pitchFamily="34" charset="0"/>
                  <a:cs typeface="Arial" panose="020B0604020202020204" pitchFamily="34" charset="0"/>
                </a:rPr>
                <a:t> that can deliver cost effective solutions</a:t>
              </a:r>
              <a:r>
                <a:rPr lang="en-IN" sz="1400" dirty="0">
                  <a:solidFill>
                    <a:prstClr val="white"/>
                  </a:solidFill>
                  <a:latin typeface="Arial" panose="020B0604020202020204" pitchFamily="34" charset="0"/>
                  <a:cs typeface="Arial" panose="020B0604020202020204" pitchFamily="34" charset="0"/>
                </a:rPr>
                <a:t>. </a:t>
              </a:r>
              <a:endParaRPr lang="en-US" sz="1400" dirty="0">
                <a:solidFill>
                  <a:prstClr val="white"/>
                </a:solidFill>
                <a:latin typeface="Arial" panose="020B0604020202020204" pitchFamily="34" charset="0"/>
                <a:cs typeface="Arial" panose="020B0604020202020204" pitchFamily="34" charset="0"/>
                <a:sym typeface="Arial"/>
              </a:endParaRPr>
            </a:p>
          </p:txBody>
        </p:sp>
      </p:grpSp>
      <p:pic>
        <p:nvPicPr>
          <p:cNvPr id="23" name="Picture 22" descr="Marker outline">
            <a:extLst>
              <a:ext uri="{FF2B5EF4-FFF2-40B4-BE49-F238E27FC236}">
                <a16:creationId xmlns="" xmlns:a16="http://schemas.microsoft.com/office/drawing/2014/main" id="{AEE8DA74-70E7-4F97-808E-F23AE61E0B41}"/>
              </a:ext>
            </a:extLst>
          </p:cNvPr>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4287472" y="3558737"/>
            <a:ext cx="391160" cy="391160"/>
          </a:xfrm>
          <a:prstGeom prst="rect">
            <a:avLst/>
          </a:prstGeom>
        </p:spPr>
      </p:pic>
      <p:pic>
        <p:nvPicPr>
          <p:cNvPr id="24" name="Picture 2" descr="Marker outline">
            <a:extLst>
              <a:ext uri="{FF2B5EF4-FFF2-40B4-BE49-F238E27FC236}">
                <a16:creationId xmlns="" xmlns:a16="http://schemas.microsoft.com/office/drawing/2014/main" id="{A3A54D49-109B-4F77-93FE-CE62F40A2489}"/>
              </a:ext>
            </a:extLst>
          </p:cNvPr>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6096000" y="3279368"/>
            <a:ext cx="391160" cy="391160"/>
          </a:xfrm>
          <a:prstGeom prst="rect">
            <a:avLst/>
          </a:prstGeom>
        </p:spPr>
      </p:pic>
      <p:pic>
        <p:nvPicPr>
          <p:cNvPr id="25" name="Picture 2" descr="Marker outline">
            <a:extLst>
              <a:ext uri="{FF2B5EF4-FFF2-40B4-BE49-F238E27FC236}">
                <a16:creationId xmlns="" xmlns:a16="http://schemas.microsoft.com/office/drawing/2014/main" id="{30383973-CB6C-45EB-A723-1988871F167E}"/>
              </a:ext>
            </a:extLst>
          </p:cNvPr>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7473691" y="3872852"/>
            <a:ext cx="391160" cy="391160"/>
          </a:xfrm>
          <a:prstGeom prst="rect">
            <a:avLst/>
          </a:prstGeom>
        </p:spPr>
      </p:pic>
      <p:pic>
        <p:nvPicPr>
          <p:cNvPr id="26" name="Picture 2" descr="Marker outline">
            <a:extLst>
              <a:ext uri="{FF2B5EF4-FFF2-40B4-BE49-F238E27FC236}">
                <a16:creationId xmlns="" xmlns:a16="http://schemas.microsoft.com/office/drawing/2014/main" id="{30383973-CB6C-45EB-A723-1988871F167E}"/>
              </a:ext>
            </a:extLst>
          </p:cNvPr>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7485998" y="4186968"/>
            <a:ext cx="391160" cy="391160"/>
          </a:xfrm>
          <a:prstGeom prst="rect">
            <a:avLst/>
          </a:prstGeom>
        </p:spPr>
      </p:pic>
      <p:sp>
        <p:nvSpPr>
          <p:cNvPr id="27" name="TextBox 26">
            <a:extLst>
              <a:ext uri="{FF2B5EF4-FFF2-40B4-BE49-F238E27FC236}">
                <a16:creationId xmlns="" xmlns:a16="http://schemas.microsoft.com/office/drawing/2014/main" id="{DA03E7AC-F6DE-2D4A-90E0-5F38FAF78ED6}"/>
              </a:ext>
            </a:extLst>
          </p:cNvPr>
          <p:cNvSpPr txBox="1"/>
          <p:nvPr/>
        </p:nvSpPr>
        <p:spPr>
          <a:xfrm>
            <a:off x="7864851" y="4252372"/>
            <a:ext cx="966452" cy="43088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prstClr val="black"/>
                </a:solidFill>
                <a:effectLst/>
                <a:uLnTx/>
                <a:uFillTx/>
                <a:latin typeface="Century Gothic" panose="020B0502020202020204"/>
                <a:ea typeface="+mn-ea"/>
                <a:cs typeface="+mn-cs"/>
              </a:rPr>
              <a:t>INDIA - Bangalore</a:t>
            </a:r>
          </a:p>
        </p:txBody>
      </p:sp>
      <p:sp>
        <p:nvSpPr>
          <p:cNvPr id="29" name="Rectangle 28">
            <a:extLst>
              <a:ext uri="{FF2B5EF4-FFF2-40B4-BE49-F238E27FC236}">
                <a16:creationId xmlns="" xmlns:a16="http://schemas.microsoft.com/office/drawing/2014/main" id="{10B5581C-BF27-71A0-A2D1-C16A6FE182BF}"/>
              </a:ext>
            </a:extLst>
          </p:cNvPr>
          <p:cNvSpPr/>
          <p:nvPr/>
        </p:nvSpPr>
        <p:spPr>
          <a:xfrm>
            <a:off x="0" y="6467061"/>
            <a:ext cx="12192000" cy="390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800" dirty="0"/>
              <a:t>Secure Nurture Pvt. Ltd.</a:t>
            </a:r>
          </a:p>
        </p:txBody>
      </p:sp>
      <p:pic>
        <p:nvPicPr>
          <p:cNvPr id="30" name="Picture 29"/>
          <p:cNvPicPr>
            <a:picLocks noChangeAspect="1"/>
          </p:cNvPicPr>
          <p:nvPr/>
        </p:nvPicPr>
        <p:blipFill>
          <a:blip r:embed="rId10"/>
          <a:stretch>
            <a:fillRect/>
          </a:stretch>
        </p:blipFill>
        <p:spPr>
          <a:xfrm>
            <a:off x="11462197" y="-25756"/>
            <a:ext cx="729803" cy="774526"/>
          </a:xfrm>
          <a:prstGeom prst="rect">
            <a:avLst/>
          </a:prstGeom>
        </p:spPr>
      </p:pic>
    </p:spTree>
    <p:extLst>
      <p:ext uri="{BB962C8B-B14F-4D97-AF65-F5344CB8AC3E}">
        <p14:creationId xmlns:p14="http://schemas.microsoft.com/office/powerpoint/2010/main" val="234600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par>
                                <p:cTn id="13" presetID="6" presetClass="entr" presetSubtype="16"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par>
                                <p:cTn id="16" presetID="6" presetClass="entr" presetSubtype="16"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par>
                          <p:cTn id="22" fill="hold">
                            <p:stCondLst>
                              <p:cond delay="2000"/>
                            </p:stCondLst>
                            <p:childTnLst>
                              <p:par>
                                <p:cTn id="23" presetID="6"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par>
                          <p:cTn id="26" fill="hold">
                            <p:stCondLst>
                              <p:cond delay="4000"/>
                            </p:stCondLst>
                            <p:childTnLst>
                              <p:par>
                                <p:cTn id="27" presetID="6" presetClass="entr" presetSubtype="16"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8444" y="102171"/>
            <a:ext cx="3481570" cy="1010480"/>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r>
              <a:rPr lang="en-US" dirty="0"/>
              <a:t>Our Services</a:t>
            </a:r>
            <a:endParaRPr lang="en-IN" dirty="0"/>
          </a:p>
        </p:txBody>
      </p:sp>
      <p:pic>
        <p:nvPicPr>
          <p:cNvPr id="6" name="Content Placeholder 2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1843" y="1705795"/>
            <a:ext cx="4228410" cy="4249623"/>
          </a:xfrm>
        </p:spPr>
      </p:pic>
      <p:sp>
        <p:nvSpPr>
          <p:cNvPr id="7" name="TextBox 6"/>
          <p:cNvSpPr txBox="1"/>
          <p:nvPr/>
        </p:nvSpPr>
        <p:spPr>
          <a:xfrm>
            <a:off x="8053019" y="1521129"/>
            <a:ext cx="2441202" cy="369332"/>
          </a:xfrm>
          <a:prstGeom prst="rect">
            <a:avLst/>
          </a:prstGeom>
          <a:noFill/>
        </p:spPr>
        <p:txBody>
          <a:bodyPr wrap="square" rtlCol="0">
            <a:spAutoFit/>
          </a:bodyPr>
          <a:lstStyle/>
          <a:p>
            <a:pPr algn="ctr"/>
            <a:r>
              <a:rPr lang="en-IN" b="1" dirty="0" smtClean="0">
                <a:solidFill>
                  <a:schemeClr val="tx1">
                    <a:lumMod val="65000"/>
                    <a:lumOff val="35000"/>
                  </a:schemeClr>
                </a:solidFill>
              </a:rPr>
              <a:t>IT Services </a:t>
            </a:r>
            <a:r>
              <a:rPr lang="en-IN" b="1" dirty="0">
                <a:solidFill>
                  <a:schemeClr val="tx1">
                    <a:lumMod val="65000"/>
                    <a:lumOff val="35000"/>
                  </a:schemeClr>
                </a:solidFill>
              </a:rPr>
              <a:t>&amp; Solutions</a:t>
            </a:r>
          </a:p>
        </p:txBody>
      </p:sp>
      <p:grpSp>
        <p:nvGrpSpPr>
          <p:cNvPr id="8" name="Group 7"/>
          <p:cNvGrpSpPr/>
          <p:nvPr/>
        </p:nvGrpSpPr>
        <p:grpSpPr>
          <a:xfrm>
            <a:off x="7523904" y="1859683"/>
            <a:ext cx="3855958" cy="385011"/>
            <a:chOff x="7137543" y="2129589"/>
            <a:chExt cx="4533085" cy="385011"/>
          </a:xfrm>
        </p:grpSpPr>
        <p:cxnSp>
          <p:nvCxnSpPr>
            <p:cNvPr id="9" name="Straight Connector 8"/>
            <p:cNvCxnSpPr/>
            <p:nvPr/>
          </p:nvCxnSpPr>
          <p:spPr>
            <a:xfrm>
              <a:off x="7567859" y="2129589"/>
              <a:ext cx="4102769" cy="0"/>
            </a:xfrm>
            <a:prstGeom prst="line">
              <a:avLst/>
            </a:prstGeom>
            <a:ln w="31750">
              <a:solidFill>
                <a:srgbClr val="052F6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137543" y="2129589"/>
              <a:ext cx="425452" cy="385011"/>
            </a:xfrm>
            <a:prstGeom prst="line">
              <a:avLst/>
            </a:prstGeom>
            <a:ln w="31750">
              <a:solidFill>
                <a:srgbClr val="052F62"/>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7568760" y="4083157"/>
            <a:ext cx="3811102" cy="344419"/>
            <a:chOff x="7182399" y="2129589"/>
            <a:chExt cx="4488229" cy="344419"/>
          </a:xfrm>
        </p:grpSpPr>
        <p:cxnSp>
          <p:nvCxnSpPr>
            <p:cNvPr id="12" name="Straight Connector 11"/>
            <p:cNvCxnSpPr/>
            <p:nvPr/>
          </p:nvCxnSpPr>
          <p:spPr>
            <a:xfrm>
              <a:off x="7567859" y="2129589"/>
              <a:ext cx="4102769" cy="0"/>
            </a:xfrm>
            <a:prstGeom prst="line">
              <a:avLst/>
            </a:prstGeom>
            <a:ln w="31750">
              <a:solidFill>
                <a:srgbClr val="052F6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182399" y="2129589"/>
              <a:ext cx="380596" cy="344419"/>
            </a:xfrm>
            <a:prstGeom prst="line">
              <a:avLst/>
            </a:prstGeom>
            <a:ln w="31750">
              <a:solidFill>
                <a:srgbClr val="052F62"/>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777827" y="2415579"/>
            <a:ext cx="3618448" cy="385011"/>
            <a:chOff x="194732" y="3542017"/>
            <a:chExt cx="3618448" cy="385011"/>
          </a:xfrm>
        </p:grpSpPr>
        <p:cxnSp>
          <p:nvCxnSpPr>
            <p:cNvPr id="15" name="Straight Connector 14"/>
            <p:cNvCxnSpPr/>
            <p:nvPr/>
          </p:nvCxnSpPr>
          <p:spPr>
            <a:xfrm flipH="1">
              <a:off x="194732" y="3542017"/>
              <a:ext cx="3188134" cy="0"/>
            </a:xfrm>
            <a:prstGeom prst="line">
              <a:avLst/>
            </a:prstGeom>
            <a:ln w="31750">
              <a:solidFill>
                <a:srgbClr val="052F6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87728" y="3542017"/>
              <a:ext cx="425452" cy="385011"/>
            </a:xfrm>
            <a:prstGeom prst="line">
              <a:avLst/>
            </a:prstGeom>
            <a:ln w="31750">
              <a:solidFill>
                <a:srgbClr val="052F62"/>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7629465" y="3749941"/>
            <a:ext cx="2276587" cy="369332"/>
          </a:xfrm>
          <a:prstGeom prst="rect">
            <a:avLst/>
          </a:prstGeom>
          <a:noFill/>
        </p:spPr>
        <p:txBody>
          <a:bodyPr wrap="square" rtlCol="0">
            <a:spAutoFit/>
          </a:bodyPr>
          <a:lstStyle/>
          <a:p>
            <a:pPr algn="ctr"/>
            <a:r>
              <a:rPr lang="en-IN" b="1" dirty="0">
                <a:solidFill>
                  <a:schemeClr val="tx1">
                    <a:lumMod val="65000"/>
                    <a:lumOff val="35000"/>
                  </a:schemeClr>
                </a:solidFill>
              </a:rPr>
              <a:t>Advisory</a:t>
            </a:r>
          </a:p>
        </p:txBody>
      </p:sp>
      <p:sp>
        <p:nvSpPr>
          <p:cNvPr id="18" name="TextBox 17"/>
          <p:cNvSpPr txBox="1"/>
          <p:nvPr/>
        </p:nvSpPr>
        <p:spPr>
          <a:xfrm>
            <a:off x="530684" y="2037273"/>
            <a:ext cx="3481570" cy="369332"/>
          </a:xfrm>
          <a:prstGeom prst="rect">
            <a:avLst/>
          </a:prstGeom>
          <a:noFill/>
        </p:spPr>
        <p:txBody>
          <a:bodyPr wrap="square" rtlCol="0">
            <a:spAutoFit/>
          </a:bodyPr>
          <a:lstStyle/>
          <a:p>
            <a:pPr algn="ctr"/>
            <a:r>
              <a:rPr lang="en-IN" b="1" dirty="0">
                <a:solidFill>
                  <a:schemeClr val="tx1">
                    <a:lumMod val="65000"/>
                    <a:lumOff val="35000"/>
                  </a:schemeClr>
                </a:solidFill>
              </a:rPr>
              <a:t>Associated Product Lines</a:t>
            </a:r>
          </a:p>
        </p:txBody>
      </p:sp>
      <p:sp>
        <p:nvSpPr>
          <p:cNvPr id="19" name="TextBox 18"/>
          <p:cNvSpPr txBox="1"/>
          <p:nvPr/>
        </p:nvSpPr>
        <p:spPr>
          <a:xfrm>
            <a:off x="716395" y="2401773"/>
            <a:ext cx="3616898"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2">
                    <a:lumMod val="50000"/>
                  </a:schemeClr>
                </a:solidFill>
              </a:rPr>
              <a:t>Cloud  Services</a:t>
            </a:r>
          </a:p>
          <a:p>
            <a:pPr marL="285750" indent="-285750">
              <a:buFont typeface="Arial" panose="020B0604020202020204" pitchFamily="34" charset="0"/>
              <a:buChar char="•"/>
            </a:pPr>
            <a:r>
              <a:rPr lang="en-US" sz="1600" b="1" dirty="0">
                <a:solidFill>
                  <a:schemeClr val="bg2">
                    <a:lumMod val="50000"/>
                  </a:schemeClr>
                </a:solidFill>
              </a:rPr>
              <a:t>Analytical Tools </a:t>
            </a:r>
          </a:p>
          <a:p>
            <a:pPr marL="285750" indent="-285750">
              <a:buFont typeface="Arial" panose="020B0604020202020204" pitchFamily="34" charset="0"/>
              <a:buChar char="•"/>
            </a:pPr>
            <a:r>
              <a:rPr lang="en-US" sz="1600" b="1" dirty="0">
                <a:solidFill>
                  <a:schemeClr val="bg2">
                    <a:lumMod val="50000"/>
                  </a:schemeClr>
                </a:solidFill>
              </a:rPr>
              <a:t>Server &amp; Link load balancers</a:t>
            </a:r>
          </a:p>
          <a:p>
            <a:pPr marL="285750" indent="-285750">
              <a:buFont typeface="Arial" panose="020B0604020202020204" pitchFamily="34" charset="0"/>
              <a:buChar char="•"/>
            </a:pPr>
            <a:r>
              <a:rPr lang="en-US" sz="1600" b="1" dirty="0">
                <a:solidFill>
                  <a:schemeClr val="bg2">
                    <a:lumMod val="50000"/>
                  </a:schemeClr>
                </a:solidFill>
              </a:rPr>
              <a:t>Security Products / Applications</a:t>
            </a:r>
          </a:p>
          <a:p>
            <a:pPr marL="285750" indent="-285750">
              <a:buFont typeface="Arial" panose="020B0604020202020204" pitchFamily="34" charset="0"/>
              <a:buChar char="•"/>
            </a:pPr>
            <a:r>
              <a:rPr lang="en-US" sz="1600" b="1" dirty="0">
                <a:solidFill>
                  <a:schemeClr val="bg2">
                    <a:lumMod val="50000"/>
                  </a:schemeClr>
                </a:solidFill>
              </a:rPr>
              <a:t>Asset Management</a:t>
            </a:r>
          </a:p>
        </p:txBody>
      </p:sp>
      <p:sp>
        <p:nvSpPr>
          <p:cNvPr id="20" name="TextBox 19"/>
          <p:cNvSpPr txBox="1"/>
          <p:nvPr/>
        </p:nvSpPr>
        <p:spPr>
          <a:xfrm>
            <a:off x="7949355" y="2015469"/>
            <a:ext cx="3845736"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bg2">
                    <a:lumMod val="50000"/>
                  </a:schemeClr>
                </a:solidFill>
              </a:rPr>
              <a:t>ERP &amp; HRMS solutions</a:t>
            </a:r>
          </a:p>
          <a:p>
            <a:pPr marL="285750" indent="-285750">
              <a:buFont typeface="Arial" panose="020B0604020202020204" pitchFamily="34" charset="0"/>
              <a:buChar char="•"/>
            </a:pPr>
            <a:r>
              <a:rPr lang="en-US" sz="1600" b="1" dirty="0">
                <a:solidFill>
                  <a:schemeClr val="bg2">
                    <a:lumMod val="50000"/>
                  </a:schemeClr>
                </a:solidFill>
              </a:rPr>
              <a:t>CRM Implementation</a:t>
            </a:r>
          </a:p>
          <a:p>
            <a:pPr marL="285750" indent="-285750">
              <a:buFont typeface="Arial" panose="020B0604020202020204" pitchFamily="34" charset="0"/>
              <a:buChar char="•"/>
            </a:pPr>
            <a:r>
              <a:rPr lang="en-US" sz="1600" b="1" dirty="0">
                <a:solidFill>
                  <a:schemeClr val="bg2">
                    <a:lumMod val="50000"/>
                  </a:schemeClr>
                </a:solidFill>
              </a:rPr>
              <a:t>Web Development / Application </a:t>
            </a:r>
          </a:p>
          <a:p>
            <a:pPr marL="285750" indent="-285750">
              <a:buFont typeface="Arial" panose="020B0604020202020204" pitchFamily="34" charset="0"/>
              <a:buChar char="•"/>
            </a:pPr>
            <a:r>
              <a:rPr lang="en-US" sz="1600" b="1" dirty="0">
                <a:solidFill>
                  <a:schemeClr val="bg2">
                    <a:lumMod val="50000"/>
                  </a:schemeClr>
                </a:solidFill>
              </a:rPr>
              <a:t>Training</a:t>
            </a:r>
          </a:p>
        </p:txBody>
      </p:sp>
      <p:sp>
        <p:nvSpPr>
          <p:cNvPr id="21" name="TextBox 20"/>
          <p:cNvSpPr txBox="1"/>
          <p:nvPr/>
        </p:nvSpPr>
        <p:spPr>
          <a:xfrm>
            <a:off x="7949355" y="4239631"/>
            <a:ext cx="3271482" cy="1569660"/>
          </a:xfrm>
          <a:prstGeom prst="rect">
            <a:avLst/>
          </a:prstGeom>
          <a:noFill/>
        </p:spPr>
        <p:txBody>
          <a:bodyPr wrap="square" rtlCol="0">
            <a:spAutoFit/>
          </a:bodyPr>
          <a:lstStyle/>
          <a:p>
            <a:pPr marL="285750" indent="-285750">
              <a:buFont typeface="Arial" panose="020B0604020202020204" pitchFamily="34" charset="0"/>
              <a:buChar char="•"/>
            </a:pPr>
            <a:r>
              <a:rPr lang="en-IN" sz="1600" b="1" dirty="0">
                <a:solidFill>
                  <a:schemeClr val="bg2">
                    <a:lumMod val="50000"/>
                  </a:schemeClr>
                </a:solidFill>
              </a:rPr>
              <a:t>Software Licensing </a:t>
            </a:r>
          </a:p>
          <a:p>
            <a:pPr marL="285750" indent="-285750">
              <a:buFont typeface="Arial" panose="020B0604020202020204" pitchFamily="34" charset="0"/>
              <a:buChar char="•"/>
            </a:pPr>
            <a:r>
              <a:rPr lang="en-IN" sz="1600" b="1" dirty="0">
                <a:solidFill>
                  <a:schemeClr val="bg2">
                    <a:lumMod val="50000"/>
                  </a:schemeClr>
                </a:solidFill>
              </a:rPr>
              <a:t>Strategic Sourcing </a:t>
            </a:r>
          </a:p>
          <a:p>
            <a:pPr marL="285750" indent="-285750">
              <a:buFont typeface="Arial" panose="020B0604020202020204" pitchFamily="34" charset="0"/>
              <a:buChar char="•"/>
            </a:pPr>
            <a:r>
              <a:rPr lang="en-IN" sz="1600" b="1" dirty="0">
                <a:solidFill>
                  <a:schemeClr val="bg2">
                    <a:lumMod val="50000"/>
                  </a:schemeClr>
                </a:solidFill>
              </a:rPr>
              <a:t>Network Services </a:t>
            </a:r>
          </a:p>
          <a:p>
            <a:pPr marL="285750" indent="-285750">
              <a:buFont typeface="Arial" panose="020B0604020202020204" pitchFamily="34" charset="0"/>
              <a:buChar char="•"/>
            </a:pPr>
            <a:r>
              <a:rPr lang="en-IN" sz="1600" b="1" dirty="0">
                <a:solidFill>
                  <a:schemeClr val="bg2">
                    <a:lumMod val="50000"/>
                  </a:schemeClr>
                </a:solidFill>
              </a:rPr>
              <a:t>Strategic Reselling </a:t>
            </a:r>
          </a:p>
          <a:p>
            <a:pPr marL="285750" indent="-285750">
              <a:buFont typeface="Arial" panose="020B0604020202020204" pitchFamily="34" charset="0"/>
              <a:buChar char="•"/>
            </a:pPr>
            <a:r>
              <a:rPr lang="en-US" sz="1600" b="1" dirty="0">
                <a:solidFill>
                  <a:schemeClr val="bg2">
                    <a:lumMod val="50000"/>
                  </a:schemeClr>
                </a:solidFill>
              </a:rPr>
              <a:t>IT Consulting </a:t>
            </a:r>
          </a:p>
          <a:p>
            <a:pPr marL="285750" indent="-285750">
              <a:buFont typeface="Arial" panose="020B0604020202020204" pitchFamily="34" charset="0"/>
              <a:buChar char="•"/>
            </a:pPr>
            <a:endParaRPr lang="en-US" sz="1600" b="1" dirty="0">
              <a:solidFill>
                <a:schemeClr val="bg2">
                  <a:lumMod val="50000"/>
                </a:schemeClr>
              </a:solidFill>
            </a:endParaRPr>
          </a:p>
        </p:txBody>
      </p:sp>
      <p:grpSp>
        <p:nvGrpSpPr>
          <p:cNvPr id="22" name="Group 21"/>
          <p:cNvGrpSpPr/>
          <p:nvPr/>
        </p:nvGrpSpPr>
        <p:grpSpPr>
          <a:xfrm>
            <a:off x="4104111" y="2118944"/>
            <a:ext cx="3227368" cy="3339781"/>
            <a:chOff x="3968603" y="2023150"/>
            <a:chExt cx="3227368" cy="3339781"/>
          </a:xfrm>
        </p:grpSpPr>
        <p:sp>
          <p:nvSpPr>
            <p:cNvPr id="23" name="TextBox 22"/>
            <p:cNvSpPr txBox="1"/>
            <p:nvPr/>
          </p:nvSpPr>
          <p:spPr>
            <a:xfrm>
              <a:off x="3968603" y="3120814"/>
              <a:ext cx="1411806" cy="1200329"/>
            </a:xfrm>
            <a:prstGeom prst="rect">
              <a:avLst/>
            </a:prstGeom>
            <a:noFill/>
          </p:spPr>
          <p:txBody>
            <a:bodyPr wrap="square" rtlCol="0">
              <a:spAutoFit/>
            </a:bodyPr>
            <a:lstStyle/>
            <a:p>
              <a:pPr algn="ctr"/>
              <a:r>
                <a:rPr lang="en-IN" sz="7200" b="1" dirty="0">
                  <a:solidFill>
                    <a:schemeClr val="accent1"/>
                  </a:solidFill>
                </a:rPr>
                <a:t>01</a:t>
              </a:r>
            </a:p>
          </p:txBody>
        </p:sp>
        <p:sp>
          <p:nvSpPr>
            <p:cNvPr id="24" name="TextBox 23"/>
            <p:cNvSpPr txBox="1"/>
            <p:nvPr/>
          </p:nvSpPr>
          <p:spPr>
            <a:xfrm>
              <a:off x="5784165" y="2023150"/>
              <a:ext cx="1411806" cy="1200329"/>
            </a:xfrm>
            <a:prstGeom prst="rect">
              <a:avLst/>
            </a:prstGeom>
            <a:noFill/>
          </p:spPr>
          <p:txBody>
            <a:bodyPr wrap="square" rtlCol="0">
              <a:spAutoFit/>
            </a:bodyPr>
            <a:lstStyle/>
            <a:p>
              <a:pPr algn="ctr"/>
              <a:r>
                <a:rPr lang="en-IN" sz="7200" b="1" dirty="0">
                  <a:solidFill>
                    <a:schemeClr val="accent1"/>
                  </a:solidFill>
                </a:rPr>
                <a:t>02</a:t>
              </a:r>
            </a:p>
          </p:txBody>
        </p:sp>
        <p:sp>
          <p:nvSpPr>
            <p:cNvPr id="25" name="TextBox 24"/>
            <p:cNvSpPr txBox="1"/>
            <p:nvPr/>
          </p:nvSpPr>
          <p:spPr>
            <a:xfrm>
              <a:off x="5763210" y="4162602"/>
              <a:ext cx="1411806" cy="1200329"/>
            </a:xfrm>
            <a:prstGeom prst="rect">
              <a:avLst/>
            </a:prstGeom>
            <a:noFill/>
          </p:spPr>
          <p:txBody>
            <a:bodyPr wrap="square" rtlCol="0">
              <a:spAutoFit/>
            </a:bodyPr>
            <a:lstStyle/>
            <a:p>
              <a:pPr algn="ctr"/>
              <a:r>
                <a:rPr lang="en-IN" sz="7200" b="1" dirty="0">
                  <a:solidFill>
                    <a:schemeClr val="accent1"/>
                  </a:solidFill>
                </a:rPr>
                <a:t>03</a:t>
              </a:r>
            </a:p>
          </p:txBody>
        </p:sp>
      </p:grpSp>
      <p:sp>
        <p:nvSpPr>
          <p:cNvPr id="28" name="Rectangle 27">
            <a:extLst>
              <a:ext uri="{FF2B5EF4-FFF2-40B4-BE49-F238E27FC236}">
                <a16:creationId xmlns="" xmlns:a16="http://schemas.microsoft.com/office/drawing/2014/main" id="{7082209C-B49E-C19E-DA31-624D0748BA47}"/>
              </a:ext>
            </a:extLst>
          </p:cNvPr>
          <p:cNvSpPr/>
          <p:nvPr/>
        </p:nvSpPr>
        <p:spPr>
          <a:xfrm>
            <a:off x="0" y="6467061"/>
            <a:ext cx="12192000" cy="390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800" dirty="0"/>
              <a:t>Secure Nurture Pvt. Ltd.</a:t>
            </a:r>
          </a:p>
        </p:txBody>
      </p:sp>
      <p:pic>
        <p:nvPicPr>
          <p:cNvPr id="27" name="Picture 26"/>
          <p:cNvPicPr>
            <a:picLocks noChangeAspect="1"/>
          </p:cNvPicPr>
          <p:nvPr/>
        </p:nvPicPr>
        <p:blipFill>
          <a:blip r:embed="rId3"/>
          <a:stretch>
            <a:fillRect/>
          </a:stretch>
        </p:blipFill>
        <p:spPr>
          <a:xfrm>
            <a:off x="11462197" y="-25756"/>
            <a:ext cx="729803" cy="774526"/>
          </a:xfrm>
          <a:prstGeom prst="rect">
            <a:avLst/>
          </a:prstGeom>
        </p:spPr>
      </p:pic>
    </p:spTree>
    <p:extLst>
      <p:ext uri="{BB962C8B-B14F-4D97-AF65-F5344CB8AC3E}">
        <p14:creationId xmlns:p14="http://schemas.microsoft.com/office/powerpoint/2010/main" val="25595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3095" y="144888"/>
            <a:ext cx="5740737" cy="1027090"/>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r>
              <a:rPr lang="en-US" dirty="0" smtClean="0"/>
              <a:t> Service Dimensions</a:t>
            </a:r>
            <a:endParaRPr lang="en-IN" dirty="0"/>
          </a:p>
        </p:txBody>
      </p:sp>
      <p:sp>
        <p:nvSpPr>
          <p:cNvPr id="12" name="TextBox 11"/>
          <p:cNvSpPr txBox="1"/>
          <p:nvPr/>
        </p:nvSpPr>
        <p:spPr>
          <a:xfrm>
            <a:off x="1879244" y="2496354"/>
            <a:ext cx="2925651" cy="3139321"/>
          </a:xfrm>
          <a:prstGeom prst="rect">
            <a:avLst/>
          </a:prstGeom>
          <a:noFill/>
        </p:spPr>
        <p:txBody>
          <a:bodyPr wrap="square" rtlCol="0">
            <a:spAutoFit/>
          </a:bodyPr>
          <a:lstStyle/>
          <a:p>
            <a:r>
              <a:rPr lang="en-US" b="1" dirty="0" smtClean="0"/>
              <a:t>Product Implementation</a:t>
            </a:r>
            <a:r>
              <a:rPr lang="en-US" dirty="0" smtClean="0"/>
              <a:t>:</a:t>
            </a:r>
          </a:p>
          <a:p>
            <a:r>
              <a:rPr lang="en-US" dirty="0" smtClean="0"/>
              <a:t>Salesforce</a:t>
            </a:r>
          </a:p>
          <a:p>
            <a:r>
              <a:rPr lang="en-US" dirty="0" smtClean="0"/>
              <a:t>Microsoft </a:t>
            </a:r>
          </a:p>
          <a:p>
            <a:r>
              <a:rPr lang="en-US" dirty="0" err="1" smtClean="0"/>
              <a:t>Keka</a:t>
            </a:r>
            <a:endParaRPr lang="en-US" dirty="0" smtClean="0"/>
          </a:p>
          <a:p>
            <a:r>
              <a:rPr lang="en-US" dirty="0" err="1" smtClean="0"/>
              <a:t>Ramco</a:t>
            </a:r>
            <a:endParaRPr lang="en-US" dirty="0" smtClean="0"/>
          </a:p>
          <a:p>
            <a:r>
              <a:rPr lang="en-US" dirty="0" smtClean="0"/>
              <a:t>Adobe </a:t>
            </a:r>
          </a:p>
          <a:p>
            <a:r>
              <a:rPr lang="en-US" dirty="0" smtClean="0"/>
              <a:t>SNPL Products</a:t>
            </a:r>
          </a:p>
          <a:p>
            <a:endParaRPr lang="en-US" dirty="0" smtClean="0"/>
          </a:p>
          <a:p>
            <a:endParaRPr lang="en-US" dirty="0" smtClean="0"/>
          </a:p>
          <a:p>
            <a:endParaRPr lang="en-US" dirty="0"/>
          </a:p>
          <a:p>
            <a:endParaRPr lang="en-US" dirty="0"/>
          </a:p>
        </p:txBody>
      </p:sp>
      <p:sp>
        <p:nvSpPr>
          <p:cNvPr id="14" name="TextBox 13"/>
          <p:cNvSpPr txBox="1"/>
          <p:nvPr/>
        </p:nvSpPr>
        <p:spPr>
          <a:xfrm>
            <a:off x="5050667" y="2496354"/>
            <a:ext cx="2925651" cy="2308324"/>
          </a:xfrm>
          <a:prstGeom prst="rect">
            <a:avLst/>
          </a:prstGeom>
          <a:noFill/>
        </p:spPr>
        <p:txBody>
          <a:bodyPr wrap="square" rtlCol="0">
            <a:spAutoFit/>
          </a:bodyPr>
          <a:lstStyle/>
          <a:p>
            <a:r>
              <a:rPr lang="en-US" b="1" dirty="0" smtClean="0"/>
              <a:t>Development &amp; Support:</a:t>
            </a:r>
          </a:p>
          <a:p>
            <a:r>
              <a:rPr lang="en-US" dirty="0" smtClean="0"/>
              <a:t>Integrations</a:t>
            </a:r>
          </a:p>
          <a:p>
            <a:r>
              <a:rPr lang="en-US" dirty="0" smtClean="0"/>
              <a:t>Migrations</a:t>
            </a:r>
          </a:p>
          <a:p>
            <a:r>
              <a:rPr lang="en-US" dirty="0" smtClean="0"/>
              <a:t>Upgrades</a:t>
            </a:r>
          </a:p>
          <a:p>
            <a:r>
              <a:rPr lang="en-US" dirty="0" smtClean="0"/>
              <a:t>Consulting</a:t>
            </a:r>
          </a:p>
          <a:p>
            <a:r>
              <a:rPr lang="en-US" dirty="0" smtClean="0"/>
              <a:t>SharePoint </a:t>
            </a:r>
          </a:p>
          <a:p>
            <a:r>
              <a:rPr lang="en-US" dirty="0" smtClean="0"/>
              <a:t>Custom SOW</a:t>
            </a:r>
          </a:p>
          <a:p>
            <a:endParaRPr lang="en-US" dirty="0"/>
          </a:p>
        </p:txBody>
      </p:sp>
      <p:sp>
        <p:nvSpPr>
          <p:cNvPr id="15" name="TextBox 14"/>
          <p:cNvSpPr txBox="1"/>
          <p:nvPr/>
        </p:nvSpPr>
        <p:spPr>
          <a:xfrm>
            <a:off x="8467861" y="2496354"/>
            <a:ext cx="2925651" cy="2308324"/>
          </a:xfrm>
          <a:prstGeom prst="rect">
            <a:avLst/>
          </a:prstGeom>
          <a:noFill/>
        </p:spPr>
        <p:txBody>
          <a:bodyPr wrap="square" rtlCol="0">
            <a:spAutoFit/>
          </a:bodyPr>
          <a:lstStyle/>
          <a:p>
            <a:r>
              <a:rPr lang="en-US" b="1" dirty="0" smtClean="0"/>
              <a:t>Resource Augmentation:</a:t>
            </a:r>
          </a:p>
          <a:p>
            <a:r>
              <a:rPr lang="en-US" dirty="0" smtClean="0"/>
              <a:t>Salesforce</a:t>
            </a:r>
          </a:p>
          <a:p>
            <a:r>
              <a:rPr lang="en-US" dirty="0" smtClean="0"/>
              <a:t>MS D365 </a:t>
            </a:r>
          </a:p>
          <a:p>
            <a:r>
              <a:rPr lang="en-US" dirty="0" smtClean="0"/>
              <a:t>SAP</a:t>
            </a:r>
          </a:p>
          <a:p>
            <a:r>
              <a:rPr lang="en-US" dirty="0" smtClean="0"/>
              <a:t>RVW</a:t>
            </a:r>
          </a:p>
          <a:p>
            <a:r>
              <a:rPr lang="en-US" dirty="0" smtClean="0"/>
              <a:t>SQL</a:t>
            </a:r>
          </a:p>
          <a:p>
            <a:r>
              <a:rPr lang="en-US" dirty="0" smtClean="0"/>
              <a:t>DevOps</a:t>
            </a:r>
          </a:p>
          <a:p>
            <a:r>
              <a:rPr lang="en-US" dirty="0" smtClean="0"/>
              <a:t>PHP, .NET, JAVA </a:t>
            </a:r>
            <a:endParaRPr lang="en-US" dirty="0"/>
          </a:p>
        </p:txBody>
      </p:sp>
      <p:sp>
        <p:nvSpPr>
          <p:cNvPr id="16" name="Title 1">
            <a:extLst>
              <a:ext uri="{FF2B5EF4-FFF2-40B4-BE49-F238E27FC236}">
                <a16:creationId xmlns="" xmlns:a16="http://schemas.microsoft.com/office/drawing/2014/main" id="{A0CA6F21-8C49-59AD-0DF4-8B98862E2EC1}"/>
              </a:ext>
            </a:extLst>
          </p:cNvPr>
          <p:cNvSpPr txBox="1">
            <a:spLocks/>
          </p:cNvSpPr>
          <p:nvPr/>
        </p:nvSpPr>
        <p:spPr>
          <a:xfrm>
            <a:off x="2175692" y="2133604"/>
            <a:ext cx="1916650" cy="42714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solidFill>
                  <a:schemeClr val="bg2">
                    <a:lumMod val="50000"/>
                  </a:schemeClr>
                </a:solidFill>
              </a:rPr>
              <a:t> Vertical </a:t>
            </a:r>
            <a:r>
              <a:rPr lang="en-US" sz="2000" dirty="0" smtClean="0">
                <a:solidFill>
                  <a:schemeClr val="bg2">
                    <a:lumMod val="50000"/>
                  </a:schemeClr>
                </a:solidFill>
                <a:latin typeface="Arial Black" panose="020B0A04020102020204" pitchFamily="34" charset="0"/>
              </a:rPr>
              <a:t>1</a:t>
            </a:r>
            <a:endParaRPr lang="en-IN" sz="2000" dirty="0">
              <a:solidFill>
                <a:schemeClr val="bg2">
                  <a:lumMod val="50000"/>
                </a:schemeClr>
              </a:solidFill>
              <a:latin typeface="Angsana New" panose="02020603050405020304" pitchFamily="18" charset="-34"/>
              <a:cs typeface="Angsana New" panose="02020603050405020304" pitchFamily="18" charset="-34"/>
            </a:endParaRPr>
          </a:p>
        </p:txBody>
      </p:sp>
      <p:sp>
        <p:nvSpPr>
          <p:cNvPr id="17" name="Title 1">
            <a:extLst>
              <a:ext uri="{FF2B5EF4-FFF2-40B4-BE49-F238E27FC236}">
                <a16:creationId xmlns="" xmlns:a16="http://schemas.microsoft.com/office/drawing/2014/main" id="{A0CA6F21-8C49-59AD-0DF4-8B98862E2EC1}"/>
              </a:ext>
            </a:extLst>
          </p:cNvPr>
          <p:cNvSpPr txBox="1">
            <a:spLocks/>
          </p:cNvSpPr>
          <p:nvPr/>
        </p:nvSpPr>
        <p:spPr>
          <a:xfrm>
            <a:off x="5266465" y="2133603"/>
            <a:ext cx="1916650" cy="42714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solidFill>
                  <a:schemeClr val="bg2">
                    <a:lumMod val="50000"/>
                  </a:schemeClr>
                </a:solidFill>
              </a:rPr>
              <a:t> Vertical </a:t>
            </a:r>
            <a:r>
              <a:rPr lang="en-US" sz="2000" dirty="0">
                <a:solidFill>
                  <a:schemeClr val="bg2">
                    <a:lumMod val="50000"/>
                  </a:schemeClr>
                </a:solidFill>
                <a:latin typeface="Arial Black" panose="020B0A04020102020204" pitchFamily="34" charset="0"/>
              </a:rPr>
              <a:t>2</a:t>
            </a:r>
            <a:endParaRPr lang="en-IN" sz="2000" dirty="0">
              <a:solidFill>
                <a:schemeClr val="bg2">
                  <a:lumMod val="50000"/>
                </a:schemeClr>
              </a:solidFill>
              <a:latin typeface="Angsana New" panose="02020603050405020304" pitchFamily="18" charset="-34"/>
              <a:cs typeface="Angsana New" panose="02020603050405020304" pitchFamily="18" charset="-34"/>
            </a:endParaRPr>
          </a:p>
        </p:txBody>
      </p:sp>
      <p:sp>
        <p:nvSpPr>
          <p:cNvPr id="18" name="Title 1">
            <a:extLst>
              <a:ext uri="{FF2B5EF4-FFF2-40B4-BE49-F238E27FC236}">
                <a16:creationId xmlns="" xmlns:a16="http://schemas.microsoft.com/office/drawing/2014/main" id="{A0CA6F21-8C49-59AD-0DF4-8B98862E2EC1}"/>
              </a:ext>
            </a:extLst>
          </p:cNvPr>
          <p:cNvSpPr txBox="1">
            <a:spLocks/>
          </p:cNvSpPr>
          <p:nvPr/>
        </p:nvSpPr>
        <p:spPr>
          <a:xfrm>
            <a:off x="8460386" y="2133603"/>
            <a:ext cx="1916650" cy="42714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solidFill>
                  <a:schemeClr val="bg2">
                    <a:lumMod val="50000"/>
                  </a:schemeClr>
                </a:solidFill>
              </a:rPr>
              <a:t> Vertical </a:t>
            </a:r>
            <a:r>
              <a:rPr lang="en-US" sz="2000" dirty="0">
                <a:solidFill>
                  <a:schemeClr val="bg2">
                    <a:lumMod val="50000"/>
                  </a:schemeClr>
                </a:solidFill>
                <a:latin typeface="Arial Black" panose="020B0A04020102020204" pitchFamily="34" charset="0"/>
              </a:rPr>
              <a:t>3</a:t>
            </a:r>
            <a:endParaRPr lang="en-IN" sz="2000" dirty="0">
              <a:solidFill>
                <a:schemeClr val="bg2">
                  <a:lumMod val="50000"/>
                </a:schemeClr>
              </a:solidFill>
              <a:latin typeface="Angsana New" panose="02020603050405020304" pitchFamily="18" charset="-34"/>
              <a:cs typeface="Angsana New" panose="02020603050405020304" pitchFamily="18" charset="-34"/>
            </a:endParaRPr>
          </a:p>
        </p:txBody>
      </p:sp>
      <p:pic>
        <p:nvPicPr>
          <p:cNvPr id="9" name="Picture 8"/>
          <p:cNvPicPr>
            <a:picLocks noChangeAspect="1"/>
          </p:cNvPicPr>
          <p:nvPr/>
        </p:nvPicPr>
        <p:blipFill>
          <a:blip r:embed="rId2"/>
          <a:stretch>
            <a:fillRect/>
          </a:stretch>
        </p:blipFill>
        <p:spPr>
          <a:xfrm>
            <a:off x="11462197" y="-25756"/>
            <a:ext cx="729803" cy="774526"/>
          </a:xfrm>
          <a:prstGeom prst="rect">
            <a:avLst/>
          </a:prstGeom>
        </p:spPr>
      </p:pic>
    </p:spTree>
    <p:extLst>
      <p:ext uri="{BB962C8B-B14F-4D97-AF65-F5344CB8AC3E}">
        <p14:creationId xmlns:p14="http://schemas.microsoft.com/office/powerpoint/2010/main" val="3950536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0321" y="1010480"/>
            <a:ext cx="10531679" cy="5351683"/>
          </a:xfrm>
        </p:spPr>
        <p:txBody>
          <a:bodyPr>
            <a:normAutofit fontScale="85000" lnSpcReduction="20000"/>
          </a:bodyPr>
          <a:lstStyle/>
          <a:p>
            <a:pPr marL="0" indent="0">
              <a:buNone/>
            </a:pPr>
            <a:r>
              <a:rPr lang="en-US" sz="3800" b="1" dirty="0" smtClean="0"/>
              <a:t>SNPL’s Education Industry Product</a:t>
            </a:r>
            <a:endParaRPr lang="en-US" sz="3800" b="1" dirty="0"/>
          </a:p>
          <a:p>
            <a:pPr marL="0" indent="0">
              <a:buNone/>
            </a:pPr>
            <a:r>
              <a:rPr lang="en-US" dirty="0" smtClean="0">
                <a:latin typeface="Calibri" panose="020F0502020204030204" pitchFamily="34" charset="0"/>
              </a:rPr>
              <a:t>Our Educational </a:t>
            </a:r>
            <a:r>
              <a:rPr lang="en-US" dirty="0">
                <a:latin typeface="Calibri" panose="020F0502020204030204" pitchFamily="34" charset="0"/>
              </a:rPr>
              <a:t>software </a:t>
            </a:r>
            <a:r>
              <a:rPr lang="en-US" dirty="0" smtClean="0">
                <a:latin typeface="Calibri" panose="020F0502020204030204" pitchFamily="34" charset="0"/>
              </a:rPr>
              <a:t>product </a:t>
            </a:r>
            <a:r>
              <a:rPr lang="en-US" dirty="0">
                <a:latin typeface="Calibri" panose="020F0502020204030204" pitchFamily="34" charset="0"/>
              </a:rPr>
              <a:t>aims to enhance teaching and learning practices, making them more </a:t>
            </a:r>
            <a:r>
              <a:rPr lang="en-US" dirty="0" smtClean="0">
                <a:latin typeface="Calibri" panose="020F0502020204030204" pitchFamily="34" charset="0"/>
              </a:rPr>
              <a:t>accessible, Skill-enabled </a:t>
            </a:r>
            <a:r>
              <a:rPr lang="en-US" dirty="0">
                <a:latin typeface="Calibri" panose="020F0502020204030204" pitchFamily="34" charset="0"/>
              </a:rPr>
              <a:t>and goal-oriented. However</a:t>
            </a:r>
            <a:r>
              <a:rPr lang="en-US" dirty="0" smtClean="0">
                <a:latin typeface="Calibri" panose="020F0502020204030204" pitchFamily="34" charset="0"/>
              </a:rPr>
              <a:t>, </a:t>
            </a:r>
            <a:r>
              <a:rPr lang="en-US" dirty="0">
                <a:latin typeface="Calibri" panose="020F0502020204030204" pitchFamily="34" charset="0"/>
              </a:rPr>
              <a:t>There are certain things that need to be kept in mind to ensure good quality of the </a:t>
            </a:r>
            <a:r>
              <a:rPr lang="en-US" dirty="0" smtClean="0">
                <a:latin typeface="Calibri" panose="020F0502020204030204" pitchFamily="34" charset="0"/>
              </a:rPr>
              <a:t>solution during implementation. </a:t>
            </a:r>
            <a:r>
              <a:rPr lang="en-US" dirty="0">
                <a:latin typeface="Calibri" panose="020F0502020204030204" pitchFamily="34" charset="0"/>
              </a:rPr>
              <a:t>Let’s look at some of the basic characteristics of </a:t>
            </a:r>
            <a:r>
              <a:rPr lang="en-US" dirty="0" smtClean="0">
                <a:latin typeface="Calibri" panose="020F0502020204030204" pitchFamily="34" charset="0"/>
              </a:rPr>
              <a:t>our Skill linked solution:</a:t>
            </a:r>
            <a:endParaRPr lang="en-US" dirty="0">
              <a:latin typeface="Calibri" panose="020F0502020204030204" pitchFamily="34" charset="0"/>
            </a:endParaRPr>
          </a:p>
          <a:p>
            <a:r>
              <a:rPr lang="en-US" b="1" dirty="0">
                <a:latin typeface="Calibri" panose="020F0502020204030204" pitchFamily="34" charset="0"/>
              </a:rPr>
              <a:t>Easy to use UI (user interface):</a:t>
            </a:r>
            <a:r>
              <a:rPr lang="en-US" dirty="0">
                <a:latin typeface="Calibri" panose="020F0502020204030204" pitchFamily="34" charset="0"/>
              </a:rPr>
              <a:t> </a:t>
            </a:r>
            <a:r>
              <a:rPr lang="en-US" dirty="0" smtClean="0">
                <a:latin typeface="Calibri" panose="020F0502020204030204" pitchFamily="34" charset="0"/>
              </a:rPr>
              <a:t>An </a:t>
            </a:r>
            <a:r>
              <a:rPr lang="en-US" dirty="0">
                <a:latin typeface="Calibri" panose="020F0502020204030204" pitchFamily="34" charset="0"/>
              </a:rPr>
              <a:t>ideal interface is applicable </a:t>
            </a:r>
            <a:r>
              <a:rPr lang="en-US" dirty="0" smtClean="0">
                <a:latin typeface="Calibri" panose="020F0502020204030204" pitchFamily="34" charset="0"/>
              </a:rPr>
              <a:t>with </a:t>
            </a:r>
            <a:r>
              <a:rPr lang="en-US" dirty="0">
                <a:latin typeface="Calibri" panose="020F0502020204030204" pitchFamily="34" charset="0"/>
              </a:rPr>
              <a:t>icons, menus, and search bar so the user can easily switch between different activities and </a:t>
            </a:r>
            <a:r>
              <a:rPr lang="en-US" dirty="0" smtClean="0">
                <a:latin typeface="Calibri" panose="020F0502020204030204" pitchFamily="34" charset="0"/>
              </a:rPr>
              <a:t>tasks </a:t>
            </a:r>
            <a:r>
              <a:rPr lang="en-US" dirty="0">
                <a:latin typeface="Calibri" panose="020F0502020204030204" pitchFamily="34" charset="0"/>
              </a:rPr>
              <a:t>include eye-catching graphics, themes, and designs </a:t>
            </a:r>
          </a:p>
          <a:p>
            <a:r>
              <a:rPr lang="en-US" b="1" dirty="0">
                <a:latin typeface="Calibri" panose="020F0502020204030204" pitchFamily="34" charset="0"/>
              </a:rPr>
              <a:t>Feedback features:</a:t>
            </a:r>
            <a:r>
              <a:rPr lang="en-US" dirty="0">
                <a:latin typeface="Calibri" panose="020F0502020204030204" pitchFamily="34" charset="0"/>
              </a:rPr>
              <a:t> </a:t>
            </a:r>
            <a:r>
              <a:rPr lang="en-US" dirty="0" smtClean="0">
                <a:latin typeface="Calibri" panose="020F0502020204030204" pitchFamily="34" charset="0"/>
              </a:rPr>
              <a:t>If </a:t>
            </a:r>
            <a:r>
              <a:rPr lang="en-US" dirty="0">
                <a:latin typeface="Calibri" panose="020F0502020204030204" pitchFamily="34" charset="0"/>
              </a:rPr>
              <a:t>students engage with </a:t>
            </a:r>
            <a:r>
              <a:rPr lang="en-US" dirty="0" smtClean="0">
                <a:latin typeface="Calibri" panose="020F0502020204030204" pitchFamily="34" charset="0"/>
              </a:rPr>
              <a:t>feedback and referrals, </a:t>
            </a:r>
            <a:r>
              <a:rPr lang="en-US" dirty="0">
                <a:latin typeface="Calibri" panose="020F0502020204030204" pitchFamily="34" charset="0"/>
              </a:rPr>
              <a:t>it can help enhance learning and improve assessment performance.</a:t>
            </a:r>
          </a:p>
          <a:p>
            <a:r>
              <a:rPr lang="en-US" b="1" dirty="0">
                <a:latin typeface="Calibri" panose="020F0502020204030204" pitchFamily="34" charset="0"/>
              </a:rPr>
              <a:t>Interactive learning:</a:t>
            </a:r>
            <a:r>
              <a:rPr lang="en-US" dirty="0">
                <a:latin typeface="Calibri" panose="020F0502020204030204" pitchFamily="34" charset="0"/>
              </a:rPr>
              <a:t> The content provided in an education software should be interactive and understandable as every student is not a quick learner. This feature allows for open-ended exploration of topics which helps develop critical thinking skills. Studies also show that interactive learning helps students with information retention.</a:t>
            </a:r>
          </a:p>
          <a:p>
            <a:r>
              <a:rPr lang="en-US" b="1" dirty="0" smtClean="0">
                <a:latin typeface="Calibri" panose="020F0502020204030204" pitchFamily="34" charset="0"/>
              </a:rPr>
              <a:t>Process Connected:</a:t>
            </a:r>
            <a:r>
              <a:rPr lang="en-US" dirty="0" smtClean="0">
                <a:latin typeface="Calibri" panose="020F0502020204030204" pitchFamily="34" charset="0"/>
              </a:rPr>
              <a:t> Our product covers most of the activities that are used in a Skill and training provider Agency/Organization i.e. Sales, Marketing, Procurements, Finance, Operations, Maintenance etc.</a:t>
            </a:r>
            <a:endParaRPr lang="en-US" dirty="0"/>
          </a:p>
        </p:txBody>
      </p:sp>
      <p:sp>
        <p:nvSpPr>
          <p:cNvPr id="4" name="Title 1">
            <a:extLst>
              <a:ext uri="{FF2B5EF4-FFF2-40B4-BE49-F238E27FC236}">
                <a16:creationId xmlns="" xmlns:a16="http://schemas.microsoft.com/office/drawing/2014/main" id="{A0CA6F21-8C49-59AD-0DF4-8B98862E2EC1}"/>
              </a:ext>
            </a:extLst>
          </p:cNvPr>
          <p:cNvSpPr>
            <a:spLocks noGrp="1"/>
          </p:cNvSpPr>
          <p:nvPr>
            <p:ph type="title"/>
          </p:nvPr>
        </p:nvSpPr>
        <p:spPr>
          <a:xfrm>
            <a:off x="1507920" y="258399"/>
            <a:ext cx="9203786" cy="1010480"/>
          </a:xfrm>
        </p:spPr>
        <p:txBody>
          <a:bodyPr>
            <a:normAutofit fontScale="90000"/>
          </a:bodyPr>
          <a:lstStyle/>
          <a:p>
            <a:r>
              <a:rPr lang="en-US" dirty="0"/>
              <a:t>Our Value </a:t>
            </a:r>
            <a:r>
              <a:rPr lang="en-US" dirty="0" smtClean="0"/>
              <a:t>Offerings in Product Implementation:  </a:t>
            </a:r>
            <a:endParaRPr lang="en-IN" dirty="0"/>
          </a:p>
        </p:txBody>
      </p:sp>
      <p:sp>
        <p:nvSpPr>
          <p:cNvPr id="7" name="Title 1">
            <a:extLst>
              <a:ext uri="{FF2B5EF4-FFF2-40B4-BE49-F238E27FC236}">
                <a16:creationId xmlns="" xmlns:a16="http://schemas.microsoft.com/office/drawing/2014/main" id="{A0CA6F21-8C49-59AD-0DF4-8B98862E2EC1}"/>
              </a:ext>
            </a:extLst>
          </p:cNvPr>
          <p:cNvSpPr txBox="1">
            <a:spLocks/>
          </p:cNvSpPr>
          <p:nvPr/>
        </p:nvSpPr>
        <p:spPr>
          <a:xfrm>
            <a:off x="1507920" y="-246841"/>
            <a:ext cx="9203786" cy="101048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solidFill>
                  <a:schemeClr val="bg2">
                    <a:lumMod val="50000"/>
                  </a:schemeClr>
                </a:solidFill>
              </a:rPr>
              <a:t> Vertical </a:t>
            </a:r>
            <a:r>
              <a:rPr lang="en-US" sz="2000" dirty="0" smtClean="0">
                <a:solidFill>
                  <a:schemeClr val="bg2">
                    <a:lumMod val="50000"/>
                  </a:schemeClr>
                </a:solidFill>
                <a:latin typeface="Arial Black" panose="020B0A04020102020204" pitchFamily="34" charset="0"/>
              </a:rPr>
              <a:t>1</a:t>
            </a:r>
            <a:endParaRPr lang="en-IN" sz="2000" dirty="0">
              <a:solidFill>
                <a:schemeClr val="bg2">
                  <a:lumMod val="50000"/>
                </a:schemeClr>
              </a:solidFill>
              <a:latin typeface="Angsana New" panose="02020603050405020304" pitchFamily="18" charset="-34"/>
              <a:cs typeface="Angsana New" panose="02020603050405020304" pitchFamily="18" charset="-34"/>
            </a:endParaRPr>
          </a:p>
        </p:txBody>
      </p:sp>
      <p:pic>
        <p:nvPicPr>
          <p:cNvPr id="6" name="Picture 5"/>
          <p:cNvPicPr>
            <a:picLocks noChangeAspect="1"/>
          </p:cNvPicPr>
          <p:nvPr/>
        </p:nvPicPr>
        <p:blipFill>
          <a:blip r:embed="rId2"/>
          <a:stretch>
            <a:fillRect/>
          </a:stretch>
        </p:blipFill>
        <p:spPr>
          <a:xfrm>
            <a:off x="11462197" y="-25756"/>
            <a:ext cx="729803" cy="774526"/>
          </a:xfrm>
          <a:prstGeom prst="rect">
            <a:avLst/>
          </a:prstGeom>
        </p:spPr>
      </p:pic>
    </p:spTree>
    <p:extLst>
      <p:ext uri="{BB962C8B-B14F-4D97-AF65-F5344CB8AC3E}">
        <p14:creationId xmlns:p14="http://schemas.microsoft.com/office/powerpoint/2010/main" val="1904815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0703" y="1855630"/>
            <a:ext cx="10018713" cy="3124201"/>
          </a:xfrm>
        </p:spPr>
        <p:txBody>
          <a:bodyPr>
            <a:normAutofit fontScale="70000" lnSpcReduction="20000"/>
          </a:bodyPr>
          <a:lstStyle/>
          <a:p>
            <a:pPr marL="0" indent="0" fontAlgn="base">
              <a:buNone/>
            </a:pPr>
            <a:r>
              <a:rPr lang="en-US" sz="2900" b="1" dirty="0" smtClean="0"/>
              <a:t>Application Support and Feature enhancements:</a:t>
            </a:r>
            <a:r>
              <a:rPr lang="en-US" b="1" dirty="0" smtClean="0"/>
              <a:t> </a:t>
            </a:r>
            <a:endParaRPr lang="en-US" b="1" dirty="0"/>
          </a:p>
          <a:p>
            <a:pPr fontAlgn="base"/>
            <a:r>
              <a:rPr lang="en-US" dirty="0" smtClean="0"/>
              <a:t>SNPL </a:t>
            </a:r>
            <a:r>
              <a:rPr lang="en-US" dirty="0"/>
              <a:t>provides technical support services for stand-alone </a:t>
            </a:r>
            <a:r>
              <a:rPr lang="en-US" dirty="0" smtClean="0"/>
              <a:t>software and components </a:t>
            </a:r>
            <a:r>
              <a:rPr lang="en-US" dirty="0"/>
              <a:t>as well as for the entire infrastructure and comprehensive application solutions. Support is available in all time zones within standard working hours or 24x7 (subject to agreement terms). Services are provided by certified experts. </a:t>
            </a:r>
          </a:p>
          <a:p>
            <a:pPr fontAlgn="base"/>
            <a:r>
              <a:rPr lang="en-US" b="1" dirty="0" smtClean="0"/>
              <a:t>Basic </a:t>
            </a:r>
            <a:r>
              <a:rPr lang="en-US" b="1" dirty="0"/>
              <a:t>technical </a:t>
            </a:r>
            <a:r>
              <a:rPr lang="en-US" b="1" dirty="0" smtClean="0"/>
              <a:t>support</a:t>
            </a:r>
            <a:r>
              <a:rPr lang="en-US" dirty="0"/>
              <a:t> Free advice on basic functionality</a:t>
            </a:r>
            <a:br>
              <a:rPr lang="en-US" dirty="0"/>
            </a:br>
            <a:r>
              <a:rPr lang="en-US" dirty="0"/>
              <a:t>Incident support.  One-time execution of consulting and technical services</a:t>
            </a:r>
            <a:br>
              <a:rPr lang="en-US" dirty="0"/>
            </a:br>
            <a:r>
              <a:rPr lang="en-US" dirty="0"/>
              <a:t>Optimum technical support.  A wide range of solutions support </a:t>
            </a:r>
            <a:r>
              <a:rPr lang="en-US" dirty="0" smtClean="0"/>
              <a:t>options</a:t>
            </a:r>
          </a:p>
          <a:p>
            <a:pPr fontAlgn="base"/>
            <a:r>
              <a:rPr lang="en-US" b="1" dirty="0" smtClean="0"/>
              <a:t>Outsource </a:t>
            </a:r>
            <a:r>
              <a:rPr lang="en-US" b="1" dirty="0"/>
              <a:t>for cost-efficiency and </a:t>
            </a:r>
            <a:r>
              <a:rPr lang="en-US" b="1" dirty="0" smtClean="0"/>
              <a:t>convenient</a:t>
            </a:r>
            <a:r>
              <a:rPr lang="en-US" dirty="0" smtClean="0"/>
              <a:t> </a:t>
            </a:r>
            <a:r>
              <a:rPr lang="en-US" dirty="0"/>
              <a:t>outsourcing </a:t>
            </a:r>
            <a:r>
              <a:rPr lang="en-US" dirty="0" smtClean="0"/>
              <a:t>for routine </a:t>
            </a:r>
            <a:r>
              <a:rPr lang="en-US" dirty="0"/>
              <a:t>maintenance tasks to a qualified service </a:t>
            </a:r>
            <a:r>
              <a:rPr lang="en-US" dirty="0" smtClean="0"/>
              <a:t>provider/client, to </a:t>
            </a:r>
            <a:r>
              <a:rPr lang="en-US" dirty="0"/>
              <a:t>focus on </a:t>
            </a:r>
            <a:r>
              <a:rPr lang="en-US" dirty="0" smtClean="0"/>
              <a:t>their Business </a:t>
            </a:r>
            <a:r>
              <a:rPr lang="en-US" dirty="0"/>
              <a:t>and innovations goals. By leveraging expertise and world's best practices, </a:t>
            </a:r>
            <a:r>
              <a:rPr lang="en-US" dirty="0" smtClean="0"/>
              <a:t>SNPL </a:t>
            </a:r>
            <a:r>
              <a:rPr lang="en-US" dirty="0"/>
              <a:t>experts are able to ensure fail-safe IT operations and even </a:t>
            </a:r>
            <a:r>
              <a:rPr lang="en-US" dirty="0" smtClean="0"/>
              <a:t>predictive incident </a:t>
            </a:r>
            <a:r>
              <a:rPr lang="en-US" dirty="0"/>
              <a:t>by fixing problems proactively before </a:t>
            </a:r>
            <a:r>
              <a:rPr lang="en-US" dirty="0" smtClean="0"/>
              <a:t>it occurs.</a:t>
            </a:r>
            <a:endParaRPr lang="en-US" dirty="0"/>
          </a:p>
          <a:p>
            <a:endParaRPr lang="en-US" dirty="0"/>
          </a:p>
        </p:txBody>
      </p:sp>
      <p:sp>
        <p:nvSpPr>
          <p:cNvPr id="4" name="Title 1">
            <a:extLst>
              <a:ext uri="{FF2B5EF4-FFF2-40B4-BE49-F238E27FC236}">
                <a16:creationId xmlns="" xmlns:a16="http://schemas.microsoft.com/office/drawing/2014/main" id="{A0CA6F21-8C49-59AD-0DF4-8B98862E2EC1}"/>
              </a:ext>
            </a:extLst>
          </p:cNvPr>
          <p:cNvSpPr>
            <a:spLocks noGrp="1"/>
          </p:cNvSpPr>
          <p:nvPr>
            <p:ph type="title"/>
          </p:nvPr>
        </p:nvSpPr>
        <p:spPr>
          <a:xfrm>
            <a:off x="1307173" y="576809"/>
            <a:ext cx="9605280" cy="1010480"/>
          </a:xfrm>
        </p:spPr>
        <p:txBody>
          <a:bodyPr>
            <a:normAutofit fontScale="90000"/>
          </a:bodyPr>
          <a:lstStyle/>
          <a:p>
            <a:r>
              <a:rPr lang="en-US" dirty="0"/>
              <a:t>Our Value </a:t>
            </a:r>
            <a:r>
              <a:rPr lang="en-US" dirty="0" smtClean="0"/>
              <a:t>Offerings in Customization &amp; Support:  </a:t>
            </a:r>
            <a:endParaRPr lang="en-IN" dirty="0"/>
          </a:p>
        </p:txBody>
      </p:sp>
      <p:sp>
        <p:nvSpPr>
          <p:cNvPr id="6" name="Title 1">
            <a:extLst>
              <a:ext uri="{FF2B5EF4-FFF2-40B4-BE49-F238E27FC236}">
                <a16:creationId xmlns="" xmlns:a16="http://schemas.microsoft.com/office/drawing/2014/main" id="{A0CA6F21-8C49-59AD-0DF4-8B98862E2EC1}"/>
              </a:ext>
            </a:extLst>
          </p:cNvPr>
          <p:cNvSpPr txBox="1">
            <a:spLocks/>
          </p:cNvSpPr>
          <p:nvPr/>
        </p:nvSpPr>
        <p:spPr>
          <a:xfrm>
            <a:off x="1507920" y="-246841"/>
            <a:ext cx="9203786" cy="101048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solidFill>
                  <a:schemeClr val="bg2">
                    <a:lumMod val="50000"/>
                  </a:schemeClr>
                </a:solidFill>
              </a:rPr>
              <a:t> Vertical </a:t>
            </a:r>
            <a:r>
              <a:rPr lang="en-US" sz="2000" dirty="0">
                <a:solidFill>
                  <a:schemeClr val="bg2">
                    <a:lumMod val="50000"/>
                  </a:schemeClr>
                </a:solidFill>
                <a:latin typeface="Arial Narrow" panose="020B0606020202030204" pitchFamily="34" charset="0"/>
              </a:rPr>
              <a:t>2</a:t>
            </a:r>
            <a:endParaRPr lang="en-IN" sz="2000" dirty="0">
              <a:solidFill>
                <a:schemeClr val="bg2">
                  <a:lumMod val="50000"/>
                </a:schemeClr>
              </a:solidFill>
              <a:latin typeface="Arial Narrow" panose="020B0606020202030204" pitchFamily="34" charset="0"/>
              <a:cs typeface="Angsana New" panose="02020603050405020304" pitchFamily="18" charset="-34"/>
            </a:endParaRPr>
          </a:p>
        </p:txBody>
      </p:sp>
      <p:pic>
        <p:nvPicPr>
          <p:cNvPr id="7" name="Picture 6"/>
          <p:cNvPicPr>
            <a:picLocks noChangeAspect="1"/>
          </p:cNvPicPr>
          <p:nvPr/>
        </p:nvPicPr>
        <p:blipFill>
          <a:blip r:embed="rId2"/>
          <a:stretch>
            <a:fillRect/>
          </a:stretch>
        </p:blipFill>
        <p:spPr>
          <a:xfrm>
            <a:off x="11462197" y="-25756"/>
            <a:ext cx="729803" cy="774526"/>
          </a:xfrm>
          <a:prstGeom prst="rect">
            <a:avLst/>
          </a:prstGeom>
        </p:spPr>
      </p:pic>
    </p:spTree>
    <p:extLst>
      <p:ext uri="{BB962C8B-B14F-4D97-AF65-F5344CB8AC3E}">
        <p14:creationId xmlns:p14="http://schemas.microsoft.com/office/powerpoint/2010/main" val="3389798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 xmlns:a16="http://schemas.microsoft.com/office/drawing/2014/main" id="{FDA1BB58-C0AF-D87F-58F4-4A86FEC4A34A}"/>
              </a:ext>
            </a:extLst>
          </p:cNvPr>
          <p:cNvSpPr txBox="1"/>
          <p:nvPr/>
        </p:nvSpPr>
        <p:spPr>
          <a:xfrm>
            <a:off x="2586608" y="1459224"/>
            <a:ext cx="8939983" cy="3970318"/>
          </a:xfrm>
          <a:prstGeom prst="rect">
            <a:avLst/>
          </a:prstGeom>
          <a:noFill/>
        </p:spPr>
        <p:txBody>
          <a:bodyPr wrap="square" rtlCol="0">
            <a:spAutoFit/>
          </a:bodyPr>
          <a:lstStyle/>
          <a:p>
            <a:pPr marL="285750" indent="-285750">
              <a:buFont typeface="Wingdings" panose="05000000000000000000" pitchFamily="2" charset="2"/>
              <a:buChar char="ü"/>
            </a:pPr>
            <a:r>
              <a:rPr lang="en-US" altLang="ko-KR" b="1" dirty="0" smtClean="0">
                <a:solidFill>
                  <a:schemeClr val="tx1">
                    <a:lumMod val="75000"/>
                    <a:lumOff val="25000"/>
                  </a:schemeClr>
                </a:solidFill>
                <a:latin typeface="Calibri" panose="020F0502020204030204" pitchFamily="34" charset="0"/>
              </a:rPr>
              <a:t>We strongly believe in </a:t>
            </a:r>
            <a:r>
              <a:rPr lang="en-US" altLang="ko-KR" b="1" u="sng" dirty="0" smtClean="0">
                <a:solidFill>
                  <a:schemeClr val="tx1">
                    <a:lumMod val="75000"/>
                    <a:lumOff val="25000"/>
                  </a:schemeClr>
                </a:solidFill>
                <a:latin typeface="Calibri" panose="020F0502020204030204" pitchFamily="34" charset="0"/>
              </a:rPr>
              <a:t>SAAS</a:t>
            </a:r>
            <a:r>
              <a:rPr lang="en-US" altLang="ko-KR" b="1" dirty="0" smtClean="0">
                <a:solidFill>
                  <a:schemeClr val="tx1">
                    <a:lumMod val="75000"/>
                    <a:lumOff val="25000"/>
                  </a:schemeClr>
                </a:solidFill>
                <a:latin typeface="Calibri" panose="020F0502020204030204" pitchFamily="34" charset="0"/>
              </a:rPr>
              <a:t> that enables </a:t>
            </a:r>
            <a:r>
              <a:rPr lang="en-US" altLang="ko-KR" b="1" u="sng" dirty="0" smtClean="0">
                <a:solidFill>
                  <a:schemeClr val="tx1">
                    <a:lumMod val="75000"/>
                    <a:lumOff val="25000"/>
                  </a:schemeClr>
                </a:solidFill>
                <a:latin typeface="Calibri" panose="020F0502020204030204" pitchFamily="34" charset="0"/>
              </a:rPr>
              <a:t>Solution As A Service</a:t>
            </a:r>
            <a:r>
              <a:rPr lang="en-US" altLang="ko-KR" b="1" dirty="0" smtClean="0">
                <a:solidFill>
                  <a:schemeClr val="tx1">
                    <a:lumMod val="75000"/>
                    <a:lumOff val="25000"/>
                  </a:schemeClr>
                </a:solidFill>
                <a:latin typeface="Calibri" panose="020F0502020204030204" pitchFamily="34" charset="0"/>
              </a:rPr>
              <a:t>.</a:t>
            </a:r>
          </a:p>
          <a:p>
            <a:pPr marL="285750" indent="-285750">
              <a:buFont typeface="Wingdings" panose="05000000000000000000" pitchFamily="2" charset="2"/>
              <a:buChar char="ü"/>
            </a:pPr>
            <a:endParaRPr lang="en-US" altLang="ko-KR" b="1" dirty="0" smtClean="0">
              <a:solidFill>
                <a:schemeClr val="tx1">
                  <a:lumMod val="75000"/>
                  <a:lumOff val="25000"/>
                </a:schemeClr>
              </a:solidFill>
              <a:latin typeface="Calibri" panose="020F0502020204030204" pitchFamily="34" charset="0"/>
            </a:endParaRPr>
          </a:p>
          <a:p>
            <a:pPr marL="285750" indent="-285750">
              <a:buFont typeface="Wingdings" panose="05000000000000000000" pitchFamily="2" charset="2"/>
              <a:buChar char="ü"/>
            </a:pPr>
            <a:r>
              <a:rPr lang="en-US" altLang="ko-KR" b="1" dirty="0" smtClean="0">
                <a:solidFill>
                  <a:schemeClr val="tx1">
                    <a:lumMod val="75000"/>
                    <a:lumOff val="25000"/>
                  </a:schemeClr>
                </a:solidFill>
                <a:latin typeface="Calibri" panose="020F0502020204030204" pitchFamily="34" charset="0"/>
              </a:rPr>
              <a:t>Our </a:t>
            </a:r>
            <a:r>
              <a:rPr lang="en-US" altLang="ko-KR" b="1" dirty="0">
                <a:solidFill>
                  <a:schemeClr val="tx1">
                    <a:lumMod val="75000"/>
                    <a:lumOff val="25000"/>
                  </a:schemeClr>
                </a:solidFill>
                <a:latin typeface="Calibri" panose="020F0502020204030204" pitchFamily="34" charset="0"/>
              </a:rPr>
              <a:t>experience with industries’ best players, providing extension to your team</a:t>
            </a:r>
          </a:p>
          <a:p>
            <a:pPr marL="285750" indent="-285750">
              <a:buFont typeface="Wingdings" panose="05000000000000000000" pitchFamily="2" charset="2"/>
              <a:buChar char="ü"/>
            </a:pPr>
            <a:endParaRPr lang="en-US" altLang="ko-KR" b="1" dirty="0">
              <a:solidFill>
                <a:schemeClr val="tx1">
                  <a:lumMod val="75000"/>
                  <a:lumOff val="25000"/>
                </a:schemeClr>
              </a:solidFill>
              <a:latin typeface="Calibri" panose="020F0502020204030204" pitchFamily="34" charset="0"/>
            </a:endParaRPr>
          </a:p>
          <a:p>
            <a:pPr marL="285750" indent="-285750">
              <a:buFont typeface="Wingdings" panose="05000000000000000000" pitchFamily="2" charset="2"/>
              <a:buChar char="ü"/>
            </a:pPr>
            <a:r>
              <a:rPr lang="en-US" altLang="ko-KR" b="1" dirty="0">
                <a:solidFill>
                  <a:schemeClr val="tx1">
                    <a:lumMod val="75000"/>
                    <a:lumOff val="25000"/>
                  </a:schemeClr>
                </a:solidFill>
                <a:latin typeface="Calibri" panose="020F0502020204030204" pitchFamily="34" charset="0"/>
              </a:rPr>
              <a:t>Access to biggest resource pool; no risks from long-term resource association</a:t>
            </a:r>
          </a:p>
          <a:p>
            <a:pPr marL="285750" indent="-285750">
              <a:buFont typeface="Wingdings" panose="05000000000000000000" pitchFamily="2" charset="2"/>
              <a:buChar char="ü"/>
            </a:pPr>
            <a:endParaRPr lang="en-US" altLang="ko-KR" b="1" dirty="0">
              <a:solidFill>
                <a:schemeClr val="tx1">
                  <a:lumMod val="75000"/>
                  <a:lumOff val="25000"/>
                </a:schemeClr>
              </a:solidFill>
              <a:latin typeface="Calibri" panose="020F0502020204030204" pitchFamily="34" charset="0"/>
            </a:endParaRPr>
          </a:p>
          <a:p>
            <a:pPr marL="285750" indent="-285750">
              <a:buFont typeface="Wingdings" panose="05000000000000000000" pitchFamily="2" charset="2"/>
              <a:buChar char="ü"/>
            </a:pPr>
            <a:r>
              <a:rPr lang="en-US" altLang="ko-KR" b="1" dirty="0">
                <a:solidFill>
                  <a:schemeClr val="tx1">
                    <a:lumMod val="75000"/>
                    <a:lumOff val="25000"/>
                  </a:schemeClr>
                </a:solidFill>
                <a:latin typeface="Calibri" panose="020F0502020204030204" pitchFamily="34" charset="0"/>
              </a:rPr>
              <a:t>Video visibility of your team</a:t>
            </a:r>
            <a:endParaRPr lang="ko-KR" altLang="en-US" b="1" dirty="0">
              <a:solidFill>
                <a:schemeClr val="tx1">
                  <a:lumMod val="75000"/>
                  <a:lumOff val="25000"/>
                </a:schemeClr>
              </a:solidFill>
              <a:latin typeface="Calibri" panose="020F0502020204030204" pitchFamily="34" charset="0"/>
            </a:endParaRPr>
          </a:p>
          <a:p>
            <a:pPr marL="285750" indent="-285750">
              <a:buFont typeface="Wingdings" panose="05000000000000000000" pitchFamily="2" charset="2"/>
              <a:buChar char="ü"/>
            </a:pPr>
            <a:endParaRPr lang="en-GB" altLang="ko-KR" b="1" dirty="0">
              <a:solidFill>
                <a:schemeClr val="tx1">
                  <a:lumMod val="75000"/>
                  <a:lumOff val="25000"/>
                </a:schemeClr>
              </a:solidFill>
              <a:latin typeface="Calibri" panose="020F0502020204030204" pitchFamily="34" charset="0"/>
            </a:endParaRPr>
          </a:p>
          <a:p>
            <a:pPr marL="285750" indent="-285750">
              <a:buFont typeface="Wingdings" panose="05000000000000000000" pitchFamily="2" charset="2"/>
              <a:buChar char="ü"/>
            </a:pPr>
            <a:r>
              <a:rPr lang="en-US" altLang="ko-KR" b="1" dirty="0">
                <a:solidFill>
                  <a:schemeClr val="tx1">
                    <a:lumMod val="75000"/>
                    <a:lumOff val="25000"/>
                  </a:schemeClr>
                </a:solidFill>
                <a:latin typeface="Calibri" panose="020F0502020204030204" pitchFamily="34" charset="0"/>
              </a:rPr>
              <a:t>Up-scaling and Down-scaling of expertise focused resources; eliminating risk factor.</a:t>
            </a:r>
            <a:endParaRPr lang="ko-KR" altLang="en-US" b="1" dirty="0">
              <a:solidFill>
                <a:schemeClr val="tx1">
                  <a:lumMod val="75000"/>
                  <a:lumOff val="25000"/>
                </a:schemeClr>
              </a:solidFill>
              <a:latin typeface="Calibri" panose="020F0502020204030204" pitchFamily="34" charset="0"/>
            </a:endParaRPr>
          </a:p>
          <a:p>
            <a:pPr marL="285750" indent="-285750">
              <a:buFont typeface="Wingdings" panose="05000000000000000000" pitchFamily="2" charset="2"/>
              <a:buChar char="ü"/>
            </a:pPr>
            <a:endParaRPr lang="ko-KR" altLang="en-US" b="1" dirty="0">
              <a:solidFill>
                <a:schemeClr val="tx1">
                  <a:lumMod val="75000"/>
                  <a:lumOff val="25000"/>
                </a:schemeClr>
              </a:solidFill>
              <a:latin typeface="Calibri" panose="020F0502020204030204" pitchFamily="34" charset="0"/>
            </a:endParaRPr>
          </a:p>
          <a:p>
            <a:pPr marL="285750" indent="-285750">
              <a:buFont typeface="Wingdings" panose="05000000000000000000" pitchFamily="2" charset="2"/>
              <a:buChar char="ü"/>
            </a:pPr>
            <a:r>
              <a:rPr lang="en-US" altLang="ko-KR" b="1" dirty="0">
                <a:solidFill>
                  <a:schemeClr val="tx1">
                    <a:lumMod val="75000"/>
                    <a:lumOff val="25000"/>
                  </a:schemeClr>
                </a:solidFill>
                <a:latin typeface="Calibri" panose="020F0502020204030204" pitchFamily="34" charset="0"/>
              </a:rPr>
              <a:t>Less financial liabilities and obligations for contractual resources.</a:t>
            </a:r>
            <a:endParaRPr lang="ko-KR" altLang="en-US" b="1" dirty="0">
              <a:solidFill>
                <a:schemeClr val="tx1">
                  <a:lumMod val="75000"/>
                  <a:lumOff val="25000"/>
                </a:schemeClr>
              </a:solidFill>
              <a:latin typeface="Calibri" panose="020F0502020204030204" pitchFamily="34" charset="0"/>
            </a:endParaRPr>
          </a:p>
          <a:p>
            <a:pPr marL="285750" indent="-285750">
              <a:buFont typeface="Wingdings" panose="05000000000000000000" pitchFamily="2" charset="2"/>
              <a:buChar char="ü"/>
            </a:pPr>
            <a:endParaRPr lang="en-US" altLang="ko-KR" b="1" dirty="0">
              <a:solidFill>
                <a:schemeClr val="tx1">
                  <a:lumMod val="75000"/>
                  <a:lumOff val="25000"/>
                </a:schemeClr>
              </a:solidFill>
              <a:latin typeface="Calibri" panose="020F0502020204030204" pitchFamily="34" charset="0"/>
            </a:endParaRPr>
          </a:p>
          <a:p>
            <a:pPr marL="285750" indent="-285750">
              <a:buFont typeface="Wingdings" panose="05000000000000000000" pitchFamily="2" charset="2"/>
              <a:buChar char="ü"/>
            </a:pPr>
            <a:r>
              <a:rPr lang="en-US" altLang="ko-KR" b="1" dirty="0">
                <a:solidFill>
                  <a:schemeClr val="tx1">
                    <a:lumMod val="75000"/>
                    <a:lumOff val="25000"/>
                  </a:schemeClr>
                </a:solidFill>
                <a:latin typeface="Calibri" panose="020F0502020204030204" pitchFamily="34" charset="0"/>
              </a:rPr>
              <a:t>Zero investment in office infrastructure</a:t>
            </a:r>
            <a:endParaRPr lang="ko-KR" altLang="en-US" b="1" dirty="0">
              <a:solidFill>
                <a:schemeClr val="tx1">
                  <a:lumMod val="75000"/>
                  <a:lumOff val="25000"/>
                </a:schemeClr>
              </a:solidFill>
              <a:latin typeface="Calibri" panose="020F0502020204030204" pitchFamily="34" charset="0"/>
            </a:endParaRPr>
          </a:p>
          <a:p>
            <a:pPr marL="285750" indent="-285750">
              <a:buFont typeface="Wingdings" panose="05000000000000000000" pitchFamily="2" charset="2"/>
              <a:buChar char="ü"/>
            </a:pPr>
            <a:endParaRPr lang="ko-KR" altLang="en-US" b="1" dirty="0">
              <a:solidFill>
                <a:schemeClr val="tx1">
                  <a:lumMod val="75000"/>
                  <a:lumOff val="25000"/>
                </a:schemeClr>
              </a:solidFill>
              <a:latin typeface="Calibri" panose="020F0502020204030204" pitchFamily="34" charset="0"/>
            </a:endParaRPr>
          </a:p>
        </p:txBody>
      </p:sp>
      <p:sp>
        <p:nvSpPr>
          <p:cNvPr id="34" name="Title 1">
            <a:extLst>
              <a:ext uri="{FF2B5EF4-FFF2-40B4-BE49-F238E27FC236}">
                <a16:creationId xmlns="" xmlns:a16="http://schemas.microsoft.com/office/drawing/2014/main" id="{A0CA6F21-8C49-59AD-0DF4-8B98862E2EC1}"/>
              </a:ext>
            </a:extLst>
          </p:cNvPr>
          <p:cNvSpPr>
            <a:spLocks noGrp="1"/>
          </p:cNvSpPr>
          <p:nvPr>
            <p:ph type="title"/>
          </p:nvPr>
        </p:nvSpPr>
        <p:spPr>
          <a:xfrm>
            <a:off x="1560703" y="280595"/>
            <a:ext cx="9203786" cy="1010480"/>
          </a:xfrm>
        </p:spPr>
        <p:txBody>
          <a:bodyPr>
            <a:normAutofit fontScale="90000"/>
          </a:bodyPr>
          <a:lstStyle/>
          <a:p>
            <a:r>
              <a:rPr lang="en-US" dirty="0"/>
              <a:t>Our Value </a:t>
            </a:r>
            <a:r>
              <a:rPr lang="en-US" dirty="0" smtClean="0"/>
              <a:t>Offerings in Resource Augmentation:  </a:t>
            </a:r>
            <a:endParaRPr lang="en-IN" dirty="0"/>
          </a:p>
        </p:txBody>
      </p:sp>
      <p:sp>
        <p:nvSpPr>
          <p:cNvPr id="35" name="Rectangle 34">
            <a:extLst>
              <a:ext uri="{FF2B5EF4-FFF2-40B4-BE49-F238E27FC236}">
                <a16:creationId xmlns="" xmlns:a16="http://schemas.microsoft.com/office/drawing/2014/main" id="{FBD3753F-D85B-489C-DA86-4530951F403D}"/>
              </a:ext>
            </a:extLst>
          </p:cNvPr>
          <p:cNvSpPr/>
          <p:nvPr/>
        </p:nvSpPr>
        <p:spPr>
          <a:xfrm>
            <a:off x="0" y="6467061"/>
            <a:ext cx="12192000" cy="390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800" dirty="0"/>
              <a:t>Secure Nurture Pvt. Ltd.</a:t>
            </a:r>
          </a:p>
        </p:txBody>
      </p:sp>
      <p:sp>
        <p:nvSpPr>
          <p:cNvPr id="6" name="Title 1">
            <a:extLst>
              <a:ext uri="{FF2B5EF4-FFF2-40B4-BE49-F238E27FC236}">
                <a16:creationId xmlns="" xmlns:a16="http://schemas.microsoft.com/office/drawing/2014/main" id="{A0CA6F21-8C49-59AD-0DF4-8B98862E2EC1}"/>
              </a:ext>
            </a:extLst>
          </p:cNvPr>
          <p:cNvSpPr txBox="1">
            <a:spLocks/>
          </p:cNvSpPr>
          <p:nvPr/>
        </p:nvSpPr>
        <p:spPr>
          <a:xfrm>
            <a:off x="1507920" y="-246841"/>
            <a:ext cx="9203786" cy="101048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solidFill>
                  <a:schemeClr val="bg2">
                    <a:lumMod val="50000"/>
                  </a:schemeClr>
                </a:solidFill>
              </a:rPr>
              <a:t> Vertical </a:t>
            </a:r>
            <a:r>
              <a:rPr lang="en-US" sz="2000" dirty="0" smtClean="0">
                <a:solidFill>
                  <a:schemeClr val="bg2">
                    <a:lumMod val="50000"/>
                  </a:schemeClr>
                </a:solidFill>
                <a:latin typeface="Arial Narrow" panose="020B0606020202030204" pitchFamily="34" charset="0"/>
              </a:rPr>
              <a:t>3</a:t>
            </a:r>
            <a:endParaRPr lang="en-IN" sz="2000" dirty="0">
              <a:solidFill>
                <a:schemeClr val="bg2">
                  <a:lumMod val="50000"/>
                </a:schemeClr>
              </a:solidFill>
              <a:latin typeface="Arial Narrow" panose="020B0606020202030204" pitchFamily="34" charset="0"/>
              <a:cs typeface="Angsana New" panose="02020603050405020304" pitchFamily="18" charset="-34"/>
            </a:endParaRPr>
          </a:p>
        </p:txBody>
      </p:sp>
      <p:pic>
        <p:nvPicPr>
          <p:cNvPr id="7" name="Picture 6"/>
          <p:cNvPicPr>
            <a:picLocks noChangeAspect="1"/>
          </p:cNvPicPr>
          <p:nvPr/>
        </p:nvPicPr>
        <p:blipFill>
          <a:blip r:embed="rId2"/>
          <a:stretch>
            <a:fillRect/>
          </a:stretch>
        </p:blipFill>
        <p:spPr>
          <a:xfrm>
            <a:off x="11462197" y="-25756"/>
            <a:ext cx="729803" cy="774526"/>
          </a:xfrm>
          <a:prstGeom prst="rect">
            <a:avLst/>
          </a:prstGeom>
        </p:spPr>
      </p:pic>
    </p:spTree>
    <p:extLst>
      <p:ext uri="{BB962C8B-B14F-4D97-AF65-F5344CB8AC3E}">
        <p14:creationId xmlns:p14="http://schemas.microsoft.com/office/powerpoint/2010/main" val="1691817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1303" y="0"/>
            <a:ext cx="7301949" cy="1003741"/>
          </a:xfrm>
        </p:spPr>
        <p:txBody>
          <a:bodyPr/>
          <a:lstStyle/>
          <a:p>
            <a:r>
              <a:rPr lang="en-US" dirty="0"/>
              <a:t>Industries we serve:</a:t>
            </a:r>
            <a:endParaRPr lang="en-IN" dirty="0"/>
          </a:p>
        </p:txBody>
      </p:sp>
      <p:grpSp>
        <p:nvGrpSpPr>
          <p:cNvPr id="6" name="Group 5"/>
          <p:cNvGrpSpPr/>
          <p:nvPr/>
        </p:nvGrpSpPr>
        <p:grpSpPr>
          <a:xfrm>
            <a:off x="2167653" y="2125967"/>
            <a:ext cx="907388" cy="1101294"/>
            <a:chOff x="624787" y="3468068"/>
            <a:chExt cx="998127" cy="133256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787" y="3468068"/>
              <a:ext cx="998127" cy="998127"/>
            </a:xfrm>
            <a:prstGeom prst="rect">
              <a:avLst/>
            </a:prstGeom>
          </p:spPr>
        </p:pic>
        <p:sp>
          <p:nvSpPr>
            <p:cNvPr id="8" name="TextBox 7"/>
            <p:cNvSpPr txBox="1"/>
            <p:nvPr/>
          </p:nvSpPr>
          <p:spPr>
            <a:xfrm>
              <a:off x="719398" y="4431301"/>
              <a:ext cx="82731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F61"/>
                  </a:solidFill>
                  <a:effectLst/>
                  <a:uLnTx/>
                  <a:uFillTx/>
                  <a:latin typeface="Century Gothic" panose="020B0502020202020204"/>
                  <a:ea typeface="+mn-ea"/>
                  <a:cs typeface="+mn-cs"/>
                </a:rPr>
                <a:t>Bank</a:t>
              </a:r>
              <a:endParaRPr kumimoji="0" lang="en-IN" sz="1800" b="0" i="0" u="none" strike="noStrike" kern="1200" cap="none" spc="0" normalizeH="0" baseline="0" noProof="0" dirty="0">
                <a:ln>
                  <a:noFill/>
                </a:ln>
                <a:solidFill>
                  <a:srgbClr val="052F61"/>
                </a:solidFill>
                <a:effectLst/>
                <a:uLnTx/>
                <a:uFillTx/>
                <a:latin typeface="Century Gothic" panose="020B0502020202020204"/>
                <a:ea typeface="+mn-ea"/>
                <a:cs typeface="+mn-cs"/>
              </a:endParaRPr>
            </a:p>
          </p:txBody>
        </p:sp>
      </p:grpSp>
      <p:grpSp>
        <p:nvGrpSpPr>
          <p:cNvPr id="9" name="Group 8"/>
          <p:cNvGrpSpPr/>
          <p:nvPr/>
        </p:nvGrpSpPr>
        <p:grpSpPr>
          <a:xfrm>
            <a:off x="3624235" y="2125967"/>
            <a:ext cx="1364626" cy="1165394"/>
            <a:chOff x="2422797" y="3468068"/>
            <a:chExt cx="1501089" cy="1410126"/>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023" y="3468068"/>
              <a:ext cx="998127" cy="998127"/>
            </a:xfrm>
            <a:prstGeom prst="rect">
              <a:avLst/>
            </a:prstGeom>
          </p:spPr>
        </p:pic>
        <p:sp>
          <p:nvSpPr>
            <p:cNvPr id="11" name="TextBox 10"/>
            <p:cNvSpPr txBox="1"/>
            <p:nvPr/>
          </p:nvSpPr>
          <p:spPr>
            <a:xfrm>
              <a:off x="2422797" y="4431302"/>
              <a:ext cx="1501089" cy="4468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F61"/>
                  </a:solidFill>
                  <a:effectLst/>
                  <a:uLnTx/>
                  <a:uFillTx/>
                  <a:latin typeface="Century Gothic" panose="020B0502020202020204"/>
                  <a:ea typeface="+mn-ea"/>
                  <a:cs typeface="+mn-cs"/>
                </a:rPr>
                <a:t>Insurance</a:t>
              </a:r>
              <a:endParaRPr kumimoji="0" lang="en-IN" sz="1800" b="0" i="0" u="none" strike="noStrike" kern="1200" cap="none" spc="0" normalizeH="0" baseline="0" noProof="0" dirty="0">
                <a:ln>
                  <a:noFill/>
                </a:ln>
                <a:solidFill>
                  <a:srgbClr val="052F61"/>
                </a:solidFill>
                <a:effectLst/>
                <a:uLnTx/>
                <a:uFillTx/>
                <a:latin typeface="Century Gothic" panose="020B0502020202020204"/>
                <a:ea typeface="+mn-ea"/>
                <a:cs typeface="+mn-cs"/>
              </a:endParaRPr>
            </a:p>
          </p:txBody>
        </p:sp>
      </p:grpSp>
      <p:grpSp>
        <p:nvGrpSpPr>
          <p:cNvPr id="12" name="Group 11"/>
          <p:cNvGrpSpPr/>
          <p:nvPr/>
        </p:nvGrpSpPr>
        <p:grpSpPr>
          <a:xfrm>
            <a:off x="5377549" y="2125967"/>
            <a:ext cx="1235086" cy="1101294"/>
            <a:chOff x="4414646" y="3468068"/>
            <a:chExt cx="1358595" cy="1332565"/>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259" y="3468068"/>
              <a:ext cx="998127" cy="998127"/>
            </a:xfrm>
            <a:prstGeom prst="rect">
              <a:avLst/>
            </a:prstGeom>
          </p:spPr>
        </p:pic>
        <p:sp>
          <p:nvSpPr>
            <p:cNvPr id="14" name="TextBox 13"/>
            <p:cNvSpPr txBox="1"/>
            <p:nvPr/>
          </p:nvSpPr>
          <p:spPr>
            <a:xfrm>
              <a:off x="4414646" y="4431301"/>
              <a:ext cx="135859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F61"/>
                  </a:solidFill>
                  <a:effectLst/>
                  <a:uLnTx/>
                  <a:uFillTx/>
                  <a:latin typeface="Century Gothic" panose="020B0502020202020204"/>
                  <a:ea typeface="+mn-ea"/>
                  <a:cs typeface="+mn-cs"/>
                </a:rPr>
                <a:t>Transport</a:t>
              </a:r>
              <a:endParaRPr kumimoji="0" lang="en-IN" sz="1800" b="0" i="0" u="none" strike="noStrike" kern="1200" cap="none" spc="0" normalizeH="0" baseline="0" noProof="0" dirty="0">
                <a:ln>
                  <a:noFill/>
                </a:ln>
                <a:solidFill>
                  <a:srgbClr val="052F61"/>
                </a:solidFill>
                <a:effectLst/>
                <a:uLnTx/>
                <a:uFillTx/>
                <a:latin typeface="Century Gothic" panose="020B0502020202020204"/>
                <a:ea typeface="+mn-ea"/>
                <a:cs typeface="+mn-cs"/>
              </a:endParaRPr>
            </a:p>
          </p:txBody>
        </p:sp>
      </p:grpSp>
      <p:grpSp>
        <p:nvGrpSpPr>
          <p:cNvPr id="15" name="Group 14"/>
          <p:cNvGrpSpPr/>
          <p:nvPr/>
        </p:nvGrpSpPr>
        <p:grpSpPr>
          <a:xfrm>
            <a:off x="7181768" y="2125967"/>
            <a:ext cx="928052" cy="1165394"/>
            <a:chOff x="6406495" y="3468068"/>
            <a:chExt cx="1020857" cy="1410126"/>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6495" y="3468068"/>
              <a:ext cx="999085" cy="998127"/>
            </a:xfrm>
            <a:prstGeom prst="rect">
              <a:avLst/>
            </a:prstGeom>
          </p:spPr>
        </p:pic>
        <p:sp>
          <p:nvSpPr>
            <p:cNvPr id="17" name="TextBox 16"/>
            <p:cNvSpPr txBox="1"/>
            <p:nvPr/>
          </p:nvSpPr>
          <p:spPr>
            <a:xfrm>
              <a:off x="6428267" y="4431302"/>
              <a:ext cx="999085" cy="4468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F61"/>
                  </a:solidFill>
                  <a:effectLst/>
                  <a:uLnTx/>
                  <a:uFillTx/>
                  <a:latin typeface="Century Gothic" panose="020B0502020202020204"/>
                  <a:ea typeface="+mn-ea"/>
                  <a:cs typeface="+mn-cs"/>
                </a:rPr>
                <a:t>Retail</a:t>
              </a:r>
              <a:endParaRPr kumimoji="0" lang="en-IN" sz="1800" b="0" i="0" u="none" strike="noStrike" kern="1200" cap="none" spc="0" normalizeH="0" baseline="0" noProof="0" dirty="0">
                <a:ln>
                  <a:noFill/>
                </a:ln>
                <a:solidFill>
                  <a:srgbClr val="052F61"/>
                </a:solidFill>
                <a:effectLst/>
                <a:uLnTx/>
                <a:uFillTx/>
                <a:latin typeface="Century Gothic" panose="020B0502020202020204"/>
                <a:ea typeface="+mn-ea"/>
                <a:cs typeface="+mn-cs"/>
              </a:endParaRPr>
            </a:p>
          </p:txBody>
        </p:sp>
      </p:grpSp>
      <p:grpSp>
        <p:nvGrpSpPr>
          <p:cNvPr id="18" name="Group 17"/>
          <p:cNvGrpSpPr/>
          <p:nvPr/>
        </p:nvGrpSpPr>
        <p:grpSpPr>
          <a:xfrm>
            <a:off x="8658979" y="2125093"/>
            <a:ext cx="1021386" cy="1166184"/>
            <a:chOff x="8259960" y="3467110"/>
            <a:chExt cx="1123525" cy="1411083"/>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4689" y="3467110"/>
              <a:ext cx="998127" cy="999085"/>
            </a:xfrm>
            <a:prstGeom prst="rect">
              <a:avLst/>
            </a:prstGeom>
          </p:spPr>
        </p:pic>
        <p:sp>
          <p:nvSpPr>
            <p:cNvPr id="20" name="TextBox 19"/>
            <p:cNvSpPr txBox="1"/>
            <p:nvPr/>
          </p:nvSpPr>
          <p:spPr>
            <a:xfrm>
              <a:off x="8259960" y="4431301"/>
              <a:ext cx="1123525" cy="4468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F61"/>
                  </a:solidFill>
                  <a:effectLst/>
                  <a:uLnTx/>
                  <a:uFillTx/>
                  <a:latin typeface="Century Gothic" panose="020B0502020202020204"/>
                  <a:ea typeface="+mn-ea"/>
                  <a:cs typeface="+mn-cs"/>
                </a:rPr>
                <a:t>Energy</a:t>
              </a:r>
              <a:endParaRPr kumimoji="0" lang="en-IN" sz="1800" b="0" i="0" u="none" strike="noStrike" kern="1200" cap="none" spc="0" normalizeH="0" baseline="0" noProof="0" dirty="0">
                <a:ln>
                  <a:noFill/>
                </a:ln>
                <a:solidFill>
                  <a:srgbClr val="052F61"/>
                </a:solidFill>
                <a:effectLst/>
                <a:uLnTx/>
                <a:uFillTx/>
                <a:latin typeface="Century Gothic" panose="020B0502020202020204"/>
                <a:ea typeface="+mn-ea"/>
                <a:cs typeface="+mn-cs"/>
              </a:endParaRPr>
            </a:p>
          </p:txBody>
        </p:sp>
      </p:grpSp>
      <p:grpSp>
        <p:nvGrpSpPr>
          <p:cNvPr id="21" name="Group 20"/>
          <p:cNvGrpSpPr/>
          <p:nvPr/>
        </p:nvGrpSpPr>
        <p:grpSpPr>
          <a:xfrm>
            <a:off x="10156166" y="2137111"/>
            <a:ext cx="1483305" cy="1216548"/>
            <a:chOff x="10121756" y="3467110"/>
            <a:chExt cx="1631636" cy="1472023"/>
          </a:xfrm>
        </p:grpSpPr>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61923" y="3467110"/>
              <a:ext cx="999085" cy="999085"/>
            </a:xfrm>
            <a:prstGeom prst="rect">
              <a:avLst/>
            </a:prstGeom>
          </p:spPr>
        </p:pic>
        <p:sp>
          <p:nvSpPr>
            <p:cNvPr id="23" name="TextBox 22"/>
            <p:cNvSpPr txBox="1"/>
            <p:nvPr/>
          </p:nvSpPr>
          <p:spPr>
            <a:xfrm>
              <a:off x="10121756" y="4292802"/>
              <a:ext cx="163163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F61"/>
                  </a:solidFill>
                  <a:effectLst/>
                  <a:uLnTx/>
                  <a:uFillTx/>
                  <a:latin typeface="Century Gothic" panose="020B0502020202020204"/>
                  <a:ea typeface="+mn-ea"/>
                  <a:cs typeface="+mn-cs"/>
                </a:rPr>
                <a:t>Consumer Goods</a:t>
              </a:r>
              <a:endParaRPr kumimoji="0" lang="en-IN" sz="1800" b="0" i="0" u="none" strike="noStrike" kern="1200" cap="none" spc="0" normalizeH="0" baseline="0" noProof="0" dirty="0">
                <a:ln>
                  <a:noFill/>
                </a:ln>
                <a:solidFill>
                  <a:srgbClr val="052F61"/>
                </a:solidFill>
                <a:effectLst/>
                <a:uLnTx/>
                <a:uFillTx/>
                <a:latin typeface="Century Gothic" panose="020B0502020202020204"/>
                <a:ea typeface="+mn-ea"/>
                <a:cs typeface="+mn-cs"/>
              </a:endParaRPr>
            </a:p>
          </p:txBody>
        </p:sp>
      </p:grpSp>
      <p:grpSp>
        <p:nvGrpSpPr>
          <p:cNvPr id="24" name="Group 23"/>
          <p:cNvGrpSpPr/>
          <p:nvPr/>
        </p:nvGrpSpPr>
        <p:grpSpPr>
          <a:xfrm>
            <a:off x="1844176" y="3710743"/>
            <a:ext cx="1419900" cy="1053926"/>
            <a:chOff x="278266" y="5064547"/>
            <a:chExt cx="1561890" cy="1275251"/>
          </a:xfrm>
        </p:grpSpPr>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808" y="5064547"/>
              <a:ext cx="998127" cy="998127"/>
            </a:xfrm>
            <a:prstGeom prst="rect">
              <a:avLst/>
            </a:prstGeom>
          </p:spPr>
        </p:pic>
        <p:sp>
          <p:nvSpPr>
            <p:cNvPr id="26" name="TextBox 25"/>
            <p:cNvSpPr txBox="1"/>
            <p:nvPr/>
          </p:nvSpPr>
          <p:spPr>
            <a:xfrm>
              <a:off x="278266" y="5892906"/>
              <a:ext cx="1561890" cy="4468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F61"/>
                  </a:solidFill>
                  <a:effectLst/>
                  <a:uLnTx/>
                  <a:uFillTx/>
                  <a:latin typeface="Century Gothic" panose="020B0502020202020204"/>
                  <a:ea typeface="+mn-ea"/>
                  <a:cs typeface="+mn-cs"/>
                </a:rPr>
                <a:t>Education</a:t>
              </a:r>
              <a:endParaRPr kumimoji="0" lang="en-IN" sz="1800" b="0" i="0" u="none" strike="noStrike" kern="1200" cap="none" spc="0" normalizeH="0" baseline="0" noProof="0" dirty="0">
                <a:ln>
                  <a:noFill/>
                </a:ln>
                <a:solidFill>
                  <a:srgbClr val="052F61"/>
                </a:solidFill>
                <a:effectLst/>
                <a:uLnTx/>
                <a:uFillTx/>
                <a:latin typeface="Century Gothic" panose="020B0502020202020204"/>
                <a:ea typeface="+mn-ea"/>
                <a:cs typeface="+mn-cs"/>
              </a:endParaRPr>
            </a:p>
          </p:txBody>
        </p:sp>
      </p:grpSp>
      <p:grpSp>
        <p:nvGrpSpPr>
          <p:cNvPr id="27" name="Group 26"/>
          <p:cNvGrpSpPr/>
          <p:nvPr/>
        </p:nvGrpSpPr>
        <p:grpSpPr>
          <a:xfrm>
            <a:off x="3580931" y="3710743"/>
            <a:ext cx="1554757" cy="1053926"/>
            <a:chOff x="2197738" y="5064547"/>
            <a:chExt cx="1710233" cy="1275251"/>
          </a:xfrm>
        </p:grpSpPr>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3639" y="5064547"/>
              <a:ext cx="999085" cy="998127"/>
            </a:xfrm>
            <a:prstGeom prst="rect">
              <a:avLst/>
            </a:prstGeom>
          </p:spPr>
        </p:pic>
        <p:sp>
          <p:nvSpPr>
            <p:cNvPr id="29" name="TextBox 28"/>
            <p:cNvSpPr txBox="1"/>
            <p:nvPr/>
          </p:nvSpPr>
          <p:spPr>
            <a:xfrm>
              <a:off x="2197738" y="5892906"/>
              <a:ext cx="1710233" cy="4468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F61"/>
                  </a:solidFill>
                  <a:effectLst/>
                  <a:uLnTx/>
                  <a:uFillTx/>
                  <a:latin typeface="Century Gothic" panose="020B0502020202020204"/>
                  <a:ea typeface="+mn-ea"/>
                  <a:cs typeface="+mn-cs"/>
                </a:rPr>
                <a:t>Health Care</a:t>
              </a:r>
              <a:endParaRPr kumimoji="0" lang="en-IN" sz="1800" b="0" i="0" u="none" strike="noStrike" kern="1200" cap="none" spc="0" normalizeH="0" baseline="0" noProof="0" dirty="0">
                <a:ln>
                  <a:noFill/>
                </a:ln>
                <a:solidFill>
                  <a:srgbClr val="052F61"/>
                </a:solidFill>
                <a:effectLst/>
                <a:uLnTx/>
                <a:uFillTx/>
                <a:latin typeface="Century Gothic" panose="020B0502020202020204"/>
                <a:ea typeface="+mn-ea"/>
                <a:cs typeface="+mn-cs"/>
              </a:endParaRPr>
            </a:p>
          </p:txBody>
        </p:sp>
      </p:grpSp>
      <p:grpSp>
        <p:nvGrpSpPr>
          <p:cNvPr id="30" name="Group 29"/>
          <p:cNvGrpSpPr/>
          <p:nvPr/>
        </p:nvGrpSpPr>
        <p:grpSpPr>
          <a:xfrm>
            <a:off x="5524983" y="3710743"/>
            <a:ext cx="992788" cy="989826"/>
            <a:chOff x="4481428" y="5064547"/>
            <a:chExt cx="1092067" cy="1197690"/>
          </a:xfrm>
        </p:grpSpPr>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81428" y="5064547"/>
              <a:ext cx="998127" cy="998127"/>
            </a:xfrm>
            <a:prstGeom prst="rect">
              <a:avLst/>
            </a:prstGeom>
          </p:spPr>
        </p:pic>
        <p:sp>
          <p:nvSpPr>
            <p:cNvPr id="32" name="TextBox 31"/>
            <p:cNvSpPr txBox="1"/>
            <p:nvPr/>
          </p:nvSpPr>
          <p:spPr>
            <a:xfrm>
              <a:off x="4614559" y="5892905"/>
              <a:ext cx="95893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F61"/>
                  </a:solidFill>
                  <a:effectLst/>
                  <a:uLnTx/>
                  <a:uFillTx/>
                  <a:latin typeface="Century Gothic" panose="020B0502020202020204"/>
                  <a:ea typeface="+mn-ea"/>
                  <a:cs typeface="+mn-cs"/>
                </a:rPr>
                <a:t>Travel </a:t>
              </a:r>
              <a:endParaRPr kumimoji="0" lang="en-IN" sz="1800" b="0" i="0" u="none" strike="noStrike" kern="1200" cap="none" spc="0" normalizeH="0" baseline="0" noProof="0" dirty="0">
                <a:ln>
                  <a:noFill/>
                </a:ln>
                <a:solidFill>
                  <a:srgbClr val="052F61"/>
                </a:solidFill>
                <a:effectLst/>
                <a:uLnTx/>
                <a:uFillTx/>
                <a:latin typeface="Century Gothic" panose="020B0502020202020204"/>
                <a:ea typeface="+mn-ea"/>
                <a:cs typeface="+mn-cs"/>
              </a:endParaRPr>
            </a:p>
          </p:txBody>
        </p:sp>
      </p:grpSp>
      <p:grpSp>
        <p:nvGrpSpPr>
          <p:cNvPr id="33" name="Group 32"/>
          <p:cNvGrpSpPr/>
          <p:nvPr/>
        </p:nvGrpSpPr>
        <p:grpSpPr>
          <a:xfrm>
            <a:off x="6778435" y="3710742"/>
            <a:ext cx="1835910" cy="1053925"/>
            <a:chOff x="5869808" y="5064547"/>
            <a:chExt cx="2019501" cy="1275250"/>
          </a:xfrm>
        </p:grpSpPr>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08259" y="5064547"/>
              <a:ext cx="998127" cy="998127"/>
            </a:xfrm>
            <a:prstGeom prst="rect">
              <a:avLst/>
            </a:prstGeom>
          </p:spPr>
        </p:pic>
        <p:sp>
          <p:nvSpPr>
            <p:cNvPr id="35" name="TextBox 34"/>
            <p:cNvSpPr txBox="1"/>
            <p:nvPr/>
          </p:nvSpPr>
          <p:spPr>
            <a:xfrm>
              <a:off x="5869808" y="5892905"/>
              <a:ext cx="2019501" cy="4468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F61"/>
                  </a:solidFill>
                  <a:effectLst/>
                  <a:uLnTx/>
                  <a:uFillTx/>
                  <a:latin typeface="Century Gothic" panose="020B0502020202020204"/>
                  <a:ea typeface="+mn-ea"/>
                  <a:cs typeface="+mn-cs"/>
                </a:rPr>
                <a:t>Manufacturing</a:t>
              </a:r>
              <a:endParaRPr kumimoji="0" lang="en-IN" sz="1800" b="0" i="0" u="none" strike="noStrike" kern="1200" cap="none" spc="0" normalizeH="0" baseline="0" noProof="0" dirty="0">
                <a:ln>
                  <a:noFill/>
                </a:ln>
                <a:solidFill>
                  <a:srgbClr val="052F61"/>
                </a:solidFill>
                <a:effectLst/>
                <a:uLnTx/>
                <a:uFillTx/>
                <a:latin typeface="Century Gothic" panose="020B0502020202020204"/>
                <a:ea typeface="+mn-ea"/>
                <a:cs typeface="+mn-cs"/>
              </a:endParaRPr>
            </a:p>
          </p:txBody>
        </p:sp>
      </p:grpSp>
      <p:grpSp>
        <p:nvGrpSpPr>
          <p:cNvPr id="36" name="Group 35"/>
          <p:cNvGrpSpPr/>
          <p:nvPr/>
        </p:nvGrpSpPr>
        <p:grpSpPr>
          <a:xfrm>
            <a:off x="8614347" y="3709867"/>
            <a:ext cx="1554757" cy="1331716"/>
            <a:chOff x="8211940" y="5063589"/>
            <a:chExt cx="1710232" cy="1611377"/>
          </a:xfrm>
        </p:grpSpPr>
        <p:pic>
          <p:nvPicPr>
            <p:cNvPr id="37" name="Picture 3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35090" y="5063589"/>
              <a:ext cx="998127" cy="999085"/>
            </a:xfrm>
            <a:prstGeom prst="rect">
              <a:avLst/>
            </a:prstGeom>
          </p:spPr>
        </p:pic>
        <p:sp>
          <p:nvSpPr>
            <p:cNvPr id="38" name="TextBox 37"/>
            <p:cNvSpPr txBox="1"/>
            <p:nvPr/>
          </p:nvSpPr>
          <p:spPr>
            <a:xfrm>
              <a:off x="8211940" y="5892905"/>
              <a:ext cx="1710232" cy="78206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52F61"/>
                  </a:solidFill>
                  <a:latin typeface="Century Gothic" panose="020B0502020202020204"/>
                </a:rPr>
                <a:t>Information Technology</a:t>
              </a:r>
              <a:endParaRPr kumimoji="0" lang="en-IN" sz="1800" b="0" i="0" u="none" strike="noStrike" kern="1200" cap="none" spc="0" normalizeH="0" baseline="0" noProof="0" dirty="0">
                <a:ln>
                  <a:noFill/>
                </a:ln>
                <a:solidFill>
                  <a:srgbClr val="052F61"/>
                </a:solidFill>
                <a:effectLst/>
                <a:uLnTx/>
                <a:uFillTx/>
                <a:latin typeface="Century Gothic" panose="020B0502020202020204"/>
                <a:ea typeface="+mn-ea"/>
                <a:cs typeface="+mn-cs"/>
              </a:endParaRPr>
            </a:p>
          </p:txBody>
        </p:sp>
      </p:grpSp>
      <p:grpSp>
        <p:nvGrpSpPr>
          <p:cNvPr id="39" name="Group 38"/>
          <p:cNvGrpSpPr/>
          <p:nvPr/>
        </p:nvGrpSpPr>
        <p:grpSpPr>
          <a:xfrm>
            <a:off x="10084788" y="3709865"/>
            <a:ext cx="2090866" cy="1054718"/>
            <a:chOff x="10029504" y="5063589"/>
            <a:chExt cx="2299952" cy="1276210"/>
          </a:xfrm>
        </p:grpSpPr>
        <p:pic>
          <p:nvPicPr>
            <p:cNvPr id="40" name="Picture 3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61923" y="5063589"/>
              <a:ext cx="998127" cy="999085"/>
            </a:xfrm>
            <a:prstGeom prst="rect">
              <a:avLst/>
            </a:prstGeom>
          </p:spPr>
        </p:pic>
        <p:sp>
          <p:nvSpPr>
            <p:cNvPr id="41" name="TextBox 40"/>
            <p:cNvSpPr txBox="1"/>
            <p:nvPr/>
          </p:nvSpPr>
          <p:spPr>
            <a:xfrm>
              <a:off x="10029504" y="5892907"/>
              <a:ext cx="2299952" cy="4468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F61"/>
                  </a:solidFill>
                  <a:effectLst/>
                  <a:uLnTx/>
                  <a:uFillTx/>
                  <a:latin typeface="Century Gothic" panose="020B0502020202020204"/>
                  <a:ea typeface="+mn-ea"/>
                  <a:cs typeface="+mn-cs"/>
                </a:rPr>
                <a:t>Communication</a:t>
              </a:r>
              <a:endParaRPr kumimoji="0" lang="en-IN" sz="1800" b="0" i="0" u="none" strike="noStrike" kern="1200" cap="none" spc="0" normalizeH="0" baseline="0" noProof="0" dirty="0">
                <a:ln>
                  <a:noFill/>
                </a:ln>
                <a:solidFill>
                  <a:srgbClr val="052F61"/>
                </a:solidFill>
                <a:effectLst/>
                <a:uLnTx/>
                <a:uFillTx/>
                <a:latin typeface="Century Gothic" panose="020B0502020202020204"/>
                <a:ea typeface="+mn-ea"/>
                <a:cs typeface="+mn-cs"/>
              </a:endParaRPr>
            </a:p>
          </p:txBody>
        </p:sp>
      </p:grpSp>
      <p:sp>
        <p:nvSpPr>
          <p:cNvPr id="47" name="Rectangle 46">
            <a:extLst>
              <a:ext uri="{FF2B5EF4-FFF2-40B4-BE49-F238E27FC236}">
                <a16:creationId xmlns="" xmlns:a16="http://schemas.microsoft.com/office/drawing/2014/main" id="{35B63794-74FA-D8CF-028E-6D5388106FC4}"/>
              </a:ext>
            </a:extLst>
          </p:cNvPr>
          <p:cNvSpPr/>
          <p:nvPr/>
        </p:nvSpPr>
        <p:spPr>
          <a:xfrm>
            <a:off x="0" y="6467061"/>
            <a:ext cx="12192000" cy="390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800" dirty="0"/>
              <a:t>Secure Nurture Pvt. Ltd.</a:t>
            </a:r>
          </a:p>
        </p:txBody>
      </p:sp>
      <p:pic>
        <p:nvPicPr>
          <p:cNvPr id="42" name="Picture 41"/>
          <p:cNvPicPr>
            <a:picLocks noChangeAspect="1"/>
          </p:cNvPicPr>
          <p:nvPr/>
        </p:nvPicPr>
        <p:blipFill>
          <a:blip r:embed="rId14"/>
          <a:stretch>
            <a:fillRect/>
          </a:stretch>
        </p:blipFill>
        <p:spPr>
          <a:xfrm>
            <a:off x="11462197" y="-25756"/>
            <a:ext cx="729803" cy="774526"/>
          </a:xfrm>
          <a:prstGeom prst="rect">
            <a:avLst/>
          </a:prstGeom>
        </p:spPr>
      </p:pic>
    </p:spTree>
    <p:extLst>
      <p:ext uri="{BB962C8B-B14F-4D97-AF65-F5344CB8AC3E}">
        <p14:creationId xmlns:p14="http://schemas.microsoft.com/office/powerpoint/2010/main" val="136070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4500"/>
                            </p:stCondLst>
                            <p:childTnLst>
                              <p:par>
                                <p:cTn id="29" presetID="10" presetClass="entr" presetSubtype="0" fill="hold" nodeType="afterEffect">
                                  <p:stCondLst>
                                    <p:cond delay="25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5250"/>
                            </p:stCondLst>
                            <p:childTnLst>
                              <p:par>
                                <p:cTn id="33" presetID="10" presetClass="entr" presetSubtype="0" fill="hold" nodeType="afterEffect">
                                  <p:stCondLst>
                                    <p:cond delay="25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par>
                          <p:cTn id="36" fill="hold">
                            <p:stCondLst>
                              <p:cond delay="6000"/>
                            </p:stCondLst>
                            <p:childTnLst>
                              <p:par>
                                <p:cTn id="37" presetID="10" presetClass="entr" presetSubtype="0" fill="hold" nodeType="afterEffect">
                                  <p:stCondLst>
                                    <p:cond delay="25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6750"/>
                            </p:stCondLst>
                            <p:childTnLst>
                              <p:par>
                                <p:cTn id="41" presetID="10" presetClass="entr" presetSubtype="0" fill="hold" nodeType="afterEffect">
                                  <p:stCondLst>
                                    <p:cond delay="25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7500"/>
                            </p:stCondLst>
                            <p:childTnLst>
                              <p:par>
                                <p:cTn id="45" presetID="10" presetClass="entr" presetSubtype="0" fill="hold" nodeType="afterEffect">
                                  <p:stCondLst>
                                    <p:cond delay="25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8250"/>
                            </p:stCondLst>
                            <p:childTnLst>
                              <p:par>
                                <p:cTn id="49" presetID="10" presetClass="entr" presetSubtype="0" fill="hold" nodeType="afterEffect">
                                  <p:stCondLst>
                                    <p:cond delay="25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07534" y="-30483"/>
            <a:ext cx="7566992" cy="1003741"/>
          </a:xfrm>
        </p:spPr>
        <p:txBody>
          <a:bodyPr/>
          <a:lstStyle/>
          <a:p>
            <a:r>
              <a:rPr lang="en-US" dirty="0"/>
              <a:t>Our Technology Alliances</a:t>
            </a: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931" y="2174908"/>
            <a:ext cx="714595" cy="864533"/>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5449" b="15728"/>
          <a:stretch/>
        </p:blipFill>
        <p:spPr>
          <a:xfrm>
            <a:off x="9337039" y="2284168"/>
            <a:ext cx="1410230" cy="77585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846" y="2485050"/>
            <a:ext cx="1300602" cy="479777"/>
          </a:xfrm>
          <a:prstGeom prst="rect">
            <a:avLst/>
          </a:prstGeom>
        </p:spPr>
      </p:pic>
      <p:pic>
        <p:nvPicPr>
          <p:cNvPr id="8" name="Picture 2" descr="2020 LS Retail POS Reviews: UK Fees &amp; Pricing">
            <a:extLst>
              <a:ext uri="{FF2B5EF4-FFF2-40B4-BE49-F238E27FC236}">
                <a16:creationId xmlns="" xmlns:a16="http://schemas.microsoft.com/office/drawing/2014/main" id="{4DB5E8A8-0FF3-B04E-8226-40C3614138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4527" y="4897022"/>
            <a:ext cx="2278068" cy="9331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icrosoft partner Archives - Applied Information Sciences">
            <a:extLst>
              <a:ext uri="{FF2B5EF4-FFF2-40B4-BE49-F238E27FC236}">
                <a16:creationId xmlns="" xmlns:a16="http://schemas.microsoft.com/office/drawing/2014/main" id="{D90FAE44-B966-4C40-B5EF-39C4A430F7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3204" y="2403883"/>
            <a:ext cx="2278622" cy="5764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Software Asset Management, Licensing and Consulting Services - Crayon US -  Crayon US">
            <a:extLst>
              <a:ext uri="{FF2B5EF4-FFF2-40B4-BE49-F238E27FC236}">
                <a16:creationId xmlns="" xmlns:a16="http://schemas.microsoft.com/office/drawing/2014/main" id="{E259EDF9-4C04-8546-B397-C2A639C1D5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1995" y="3735144"/>
            <a:ext cx="2826207" cy="9306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yGlass - Network Defense as a Service">
            <a:extLst>
              <a:ext uri="{FF2B5EF4-FFF2-40B4-BE49-F238E27FC236}">
                <a16:creationId xmlns="" xmlns:a16="http://schemas.microsoft.com/office/drawing/2014/main" id="{9C0AE8A5-C29F-4E49-88BF-02D2C290C8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4901" y="3993001"/>
            <a:ext cx="2548167" cy="4120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18374" y="3893174"/>
            <a:ext cx="1470202" cy="5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10"/>
          <a:stretch>
            <a:fillRect/>
          </a:stretch>
        </p:blipFill>
        <p:spPr>
          <a:xfrm>
            <a:off x="5618374" y="5234642"/>
            <a:ext cx="1786575" cy="595525"/>
          </a:xfrm>
          <a:prstGeom prst="rect">
            <a:avLst/>
          </a:prstGeom>
        </p:spPr>
      </p:pic>
      <p:pic>
        <p:nvPicPr>
          <p:cNvPr id="14" name="Picture 13"/>
          <p:cNvPicPr>
            <a:picLocks noChangeAspect="1"/>
          </p:cNvPicPr>
          <p:nvPr/>
        </p:nvPicPr>
        <p:blipFill>
          <a:blip r:embed="rId11"/>
          <a:stretch>
            <a:fillRect/>
          </a:stretch>
        </p:blipFill>
        <p:spPr>
          <a:xfrm>
            <a:off x="3197114" y="5042337"/>
            <a:ext cx="1200277" cy="858660"/>
          </a:xfrm>
          <a:prstGeom prst="rect">
            <a:avLst/>
          </a:prstGeom>
        </p:spPr>
      </p:pic>
      <p:sp>
        <p:nvSpPr>
          <p:cNvPr id="17" name="Rectangle 16">
            <a:extLst>
              <a:ext uri="{FF2B5EF4-FFF2-40B4-BE49-F238E27FC236}">
                <a16:creationId xmlns="" xmlns:a16="http://schemas.microsoft.com/office/drawing/2014/main" id="{9A0DF533-1A37-8B9E-5E3A-32580105ED31}"/>
              </a:ext>
            </a:extLst>
          </p:cNvPr>
          <p:cNvSpPr/>
          <p:nvPr/>
        </p:nvSpPr>
        <p:spPr>
          <a:xfrm>
            <a:off x="0" y="6467061"/>
            <a:ext cx="12192000" cy="390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800" dirty="0"/>
              <a:t>Secure Nurture Pvt. Ltd.</a:t>
            </a:r>
          </a:p>
        </p:txBody>
      </p:sp>
      <p:pic>
        <p:nvPicPr>
          <p:cNvPr id="16" name="Picture 15"/>
          <p:cNvPicPr>
            <a:picLocks noChangeAspect="1"/>
          </p:cNvPicPr>
          <p:nvPr/>
        </p:nvPicPr>
        <p:blipFill>
          <a:blip r:embed="rId12"/>
          <a:stretch>
            <a:fillRect/>
          </a:stretch>
        </p:blipFill>
        <p:spPr>
          <a:xfrm>
            <a:off x="11462197" y="-25756"/>
            <a:ext cx="729803" cy="774526"/>
          </a:xfrm>
          <a:prstGeom prst="rect">
            <a:avLst/>
          </a:prstGeom>
        </p:spPr>
      </p:pic>
    </p:spTree>
    <p:extLst>
      <p:ext uri="{BB962C8B-B14F-4D97-AF65-F5344CB8AC3E}">
        <p14:creationId xmlns:p14="http://schemas.microsoft.com/office/powerpoint/2010/main" val="73425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237</TotalTime>
  <Words>464</Words>
  <Application>Microsoft Office PowerPoint</Application>
  <PresentationFormat>Widescreen</PresentationFormat>
  <Paragraphs>123</Paragraphs>
  <Slides>11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Angsana New</vt:lpstr>
      <vt:lpstr>Arial</vt:lpstr>
      <vt:lpstr>Arial Black</vt:lpstr>
      <vt:lpstr>Arial Narrow</vt:lpstr>
      <vt:lpstr>Calibri</vt:lpstr>
      <vt:lpstr>Century Gothic</vt:lpstr>
      <vt:lpstr>Corbel</vt:lpstr>
      <vt:lpstr>HY엽서L</vt:lpstr>
      <vt:lpstr>Open Sans</vt:lpstr>
      <vt:lpstr>PF Centro Sans Pro</vt:lpstr>
      <vt:lpstr>Wingdings</vt:lpstr>
      <vt:lpstr>Parallax</vt:lpstr>
      <vt:lpstr>PowerPoint Presentation</vt:lpstr>
      <vt:lpstr>PowerPoint Presentation</vt:lpstr>
      <vt:lpstr>Our Services</vt:lpstr>
      <vt:lpstr> Service Dimensions</vt:lpstr>
      <vt:lpstr>Our Value Offerings in Product Implementation:  </vt:lpstr>
      <vt:lpstr>Our Value Offerings in Customization &amp; Support:  </vt:lpstr>
      <vt:lpstr>Our Value Offerings in Resource Augmentation:  </vt:lpstr>
      <vt:lpstr>Industries we serve:</vt:lpstr>
      <vt:lpstr>Our Technology Alliances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sony</cp:lastModifiedBy>
  <cp:revision>21</cp:revision>
  <dcterms:created xsi:type="dcterms:W3CDTF">2022-05-02T06:32:31Z</dcterms:created>
  <dcterms:modified xsi:type="dcterms:W3CDTF">2022-06-07T12:32:05Z</dcterms:modified>
</cp:coreProperties>
</file>